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Lst>
  <p:sldSz cx="14630400" cy="8229600"/>
  <p:notesSz cx="8229600" cy="14630400"/>
  <p:embeddedFontLst>
    <p:embeddedFont>
      <p:font typeface="Inconsolata" charset="0"/>
      <p:regular r:id="rId18"/>
    </p:embeddedFont>
    <p:embeddedFont>
      <p:font typeface="Inconsolata" charset="0"/>
      <p:regular r:id="rId19"/>
    </p:embeddedFont>
    <p:embeddedFont>
      <p:font typeface="Fira Sans" charset="0"/>
      <p:regular r:id="rId20"/>
    </p:embeddedFont>
    <p:embeddedFont>
      <p:font typeface="Fira Sans" charset="0"/>
      <p:regular r:id="rId21"/>
    </p:embeddedFont>
    <p:embeddedFont>
      <p:font typeface="Fira Sans" charset="0"/>
      <p:regular r:id="rId22"/>
    </p:embeddedFont>
    <p:embeddedFont>
      <p:font typeface="Fira Sans" charset="0"/>
      <p:regular r:id="rId23"/>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8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8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8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1.xml"/><Relationship Id="rId2" Type="http://schemas.openxmlformats.org/officeDocument/2006/relationships/image" Target="../media/image26.png"/><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5.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0" Type="http://schemas.openxmlformats.org/officeDocument/2006/relationships/notesSlide" Target="../notesSlides/notesSlide5.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9.xml"/><Relationship Id="rId2" Type="http://schemas.openxmlformats.org/officeDocument/2006/relationships/image" Target="../media/image20.pn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0.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19050"/>
            <a:ext cx="5486400" cy="8229600"/>
          </a:xfrm>
          <a:prstGeom prst="rect">
            <a:avLst/>
          </a:prstGeom>
        </p:spPr>
      </p:pic>
      <p:sp>
        <p:nvSpPr>
          <p:cNvPr id="3" name="Text 0"/>
          <p:cNvSpPr/>
          <p:nvPr/>
        </p:nvSpPr>
        <p:spPr>
          <a:xfrm>
            <a:off x="793790" y="1466850"/>
            <a:ext cx="7556421" cy="2126337"/>
          </a:xfrm>
          <a:prstGeom prst="rect">
            <a:avLst/>
          </a:prstGeom>
          <a:noFill/>
        </p:spPr>
        <p:txBody>
          <a:bodyPr wrap="squar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Car First Aid: Database Design and Backend Implementation</a:t>
            </a:r>
            <a:endParaRPr lang="en-US" sz="4450" dirty="0"/>
          </a:p>
        </p:txBody>
      </p:sp>
      <p:sp>
        <p:nvSpPr>
          <p:cNvPr id="4" name="Text 1"/>
          <p:cNvSpPr/>
          <p:nvPr/>
        </p:nvSpPr>
        <p:spPr>
          <a:xfrm>
            <a:off x="793790" y="3933349"/>
            <a:ext cx="7556421" cy="2177415"/>
          </a:xfrm>
          <a:prstGeom prst="rect">
            <a:avLst/>
          </a:prstGeom>
          <a:noFill/>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This report details the database design and backend implementation for the Car First Aid mobile application. This sophisticated automotive diagnostic platform leverages AI for multi-modal fault diagnosis. The system uses a robust PostgreSQL database to support complex diagnostic workflows, user management, mechanic services, and real-time communication.</a:t>
            </a:r>
            <a:endParaRPr lang="en-US" sz="1750" dirty="0"/>
          </a:p>
        </p:txBody>
      </p:sp>
      <p:sp>
        <p:nvSpPr>
          <p:cNvPr id="7" name="Text 4"/>
          <p:cNvSpPr/>
          <p:nvPr/>
        </p:nvSpPr>
        <p:spPr>
          <a:xfrm>
            <a:off x="1270040" y="6365915"/>
            <a:ext cx="2527697" cy="396835"/>
          </a:xfrm>
          <a:prstGeom prst="rect">
            <a:avLst/>
          </a:prstGeom>
          <a:noFill/>
        </p:spPr>
        <p:txBody>
          <a:bodyPr wrap="none" lIns="0" tIns="0" rIns="0" bIns="0" rtlCol="0" anchor="t"/>
          <a:lstStyle/>
          <a:p>
            <a:pPr marL="0" indent="0" algn="l">
              <a:lnSpc>
                <a:spcPts val="3100"/>
              </a:lnSpc>
              <a:buNone/>
            </a:pP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361605"/>
          </a:xfrm>
          <a:prstGeom prst="rect">
            <a:avLst/>
          </a:prstGeom>
        </p:spPr>
      </p:pic>
      <p:sp>
        <p:nvSpPr>
          <p:cNvPr id="3" name="Text 0"/>
          <p:cNvSpPr/>
          <p:nvPr/>
        </p:nvSpPr>
        <p:spPr>
          <a:xfrm>
            <a:off x="661154" y="2881074"/>
            <a:ext cx="8263652" cy="590312"/>
          </a:xfrm>
          <a:prstGeom prst="rect">
            <a:avLst/>
          </a:prstGeom>
          <a:noFill/>
        </p:spPr>
        <p:txBody>
          <a:bodyPr wrap="none" lIns="0" tIns="0" rIns="0" bIns="0" rtlCol="0" anchor="t"/>
          <a:lstStyle/>
          <a:p>
            <a:pPr marL="0" indent="0" algn="l">
              <a:lnSpc>
                <a:spcPts val="4600"/>
              </a:lnSpc>
              <a:buNone/>
            </a:pPr>
            <a:r>
              <a:rPr lang="en-US" sz="3700" b="1" dirty="0">
                <a:solidFill>
                  <a:srgbClr val="F94CAF"/>
                </a:solidFill>
                <a:latin typeface="Inconsolata Bold" pitchFamily="34" charset="0"/>
                <a:ea typeface="Inconsolata Bold" pitchFamily="34" charset="-122"/>
                <a:cs typeface="Inconsolata Bold" pitchFamily="34" charset="-120"/>
              </a:rPr>
              <a:t>Backend Implementation </a:t>
            </a:r>
            <a:endParaRPr lang="en-US" sz="3700" dirty="0"/>
          </a:p>
        </p:txBody>
      </p:sp>
      <p:sp>
        <p:nvSpPr>
          <p:cNvPr id="4" name="Shape 1"/>
          <p:cNvSpPr/>
          <p:nvPr/>
        </p:nvSpPr>
        <p:spPr>
          <a:xfrm>
            <a:off x="661154" y="3754755"/>
            <a:ext cx="425053" cy="425053"/>
          </a:xfrm>
          <a:prstGeom prst="roundRect">
            <a:avLst>
              <a:gd name="adj" fmla="val 6667"/>
            </a:avLst>
          </a:prstGeom>
          <a:solidFill>
            <a:srgbClr val="433550"/>
          </a:solidFill>
        </p:spPr>
      </p:sp>
      <p:sp>
        <p:nvSpPr>
          <p:cNvPr id="5" name="Text 2"/>
          <p:cNvSpPr/>
          <p:nvPr/>
        </p:nvSpPr>
        <p:spPr>
          <a:xfrm>
            <a:off x="1275040" y="3819644"/>
            <a:ext cx="2361605" cy="295275"/>
          </a:xfrm>
          <a:prstGeom prst="rect">
            <a:avLst/>
          </a:prstGeom>
          <a:noFill/>
        </p:spPr>
        <p:txBody>
          <a:bodyPr wrap="none" lIns="0" tIns="0" rIns="0" bIns="0" rtlCol="0" anchor="t"/>
          <a:lstStyle/>
          <a:p>
            <a:pPr marL="0" indent="0" algn="l">
              <a:lnSpc>
                <a:spcPts val="2300"/>
              </a:lnSpc>
              <a:buNone/>
            </a:pPr>
            <a:r>
              <a:rPr lang="en-US" sz="1850" b="1" dirty="0">
                <a:solidFill>
                  <a:srgbClr val="DAD1E6"/>
                </a:solidFill>
                <a:latin typeface="Inconsolata Bold" pitchFamily="34" charset="0"/>
                <a:ea typeface="Inconsolata Bold" pitchFamily="34" charset="-122"/>
                <a:cs typeface="Inconsolata Bold" pitchFamily="34" charset="-120"/>
              </a:rPr>
              <a:t>FastAPI Framework</a:t>
            </a:r>
            <a:endParaRPr lang="en-US" sz="1850" dirty="0"/>
          </a:p>
        </p:txBody>
      </p:sp>
      <p:sp>
        <p:nvSpPr>
          <p:cNvPr id="6" name="Text 3"/>
          <p:cNvSpPr/>
          <p:nvPr/>
        </p:nvSpPr>
        <p:spPr>
          <a:xfrm>
            <a:off x="1275040" y="4228267"/>
            <a:ext cx="5922169" cy="604599"/>
          </a:xfrm>
          <a:prstGeom prst="rect">
            <a:avLst/>
          </a:prstGeom>
          <a:noFill/>
        </p:spPr>
        <p:txBody>
          <a:bodyPr wrap="square" lIns="0" tIns="0" rIns="0" bIns="0" rtlCol="0" anchor="t"/>
          <a:lstStyle/>
          <a:p>
            <a:pPr marL="0" indent="0" algn="l">
              <a:lnSpc>
                <a:spcPts val="2350"/>
              </a:lnSpc>
              <a:buNone/>
            </a:pPr>
            <a:r>
              <a:rPr lang="en-US" sz="1450" dirty="0">
                <a:solidFill>
                  <a:srgbClr val="DAD1E6"/>
                </a:solidFill>
                <a:latin typeface="Fira Sans" pitchFamily="34" charset="0"/>
                <a:ea typeface="Fira Sans" pitchFamily="34" charset="-122"/>
                <a:cs typeface="Fira Sans" pitchFamily="34" charset="-120"/>
              </a:rPr>
              <a:t>RESTful API with automatic OpenAPI documentation, asynchronous processing, and modular router organization for maintainability.</a:t>
            </a:r>
            <a:endParaRPr lang="en-US" sz="1450" dirty="0"/>
          </a:p>
        </p:txBody>
      </p:sp>
      <p:sp>
        <p:nvSpPr>
          <p:cNvPr id="7" name="Shape 4"/>
          <p:cNvSpPr/>
          <p:nvPr/>
        </p:nvSpPr>
        <p:spPr>
          <a:xfrm>
            <a:off x="7433310" y="3754755"/>
            <a:ext cx="425053" cy="425053"/>
          </a:xfrm>
          <a:prstGeom prst="roundRect">
            <a:avLst>
              <a:gd name="adj" fmla="val 6667"/>
            </a:avLst>
          </a:prstGeom>
          <a:solidFill>
            <a:srgbClr val="433550"/>
          </a:solidFill>
        </p:spPr>
      </p:sp>
      <p:pic>
        <p:nvPicPr>
          <p:cNvPr id="8" name="Image 1" descr="preencoded.png"/>
          <p:cNvPicPr>
            <a:picLocks noChangeAspect="1"/>
          </p:cNvPicPr>
          <p:nvPr/>
        </p:nvPicPr>
        <p:blipFill>
          <a:blip r:embed="rId2"/>
          <a:stretch>
            <a:fillRect/>
          </a:stretch>
        </p:blipFill>
        <p:spPr>
          <a:xfrm>
            <a:off x="7504152" y="3790176"/>
            <a:ext cx="283369" cy="354211"/>
          </a:xfrm>
          <a:prstGeom prst="rect">
            <a:avLst/>
          </a:prstGeom>
        </p:spPr>
      </p:pic>
      <p:sp>
        <p:nvSpPr>
          <p:cNvPr id="9" name="Text 5"/>
          <p:cNvSpPr/>
          <p:nvPr/>
        </p:nvSpPr>
        <p:spPr>
          <a:xfrm>
            <a:off x="8047196" y="3819644"/>
            <a:ext cx="2479119" cy="295275"/>
          </a:xfrm>
          <a:prstGeom prst="rect">
            <a:avLst/>
          </a:prstGeom>
          <a:noFill/>
        </p:spPr>
        <p:txBody>
          <a:bodyPr wrap="none" lIns="0" tIns="0" rIns="0" bIns="0" rtlCol="0" anchor="t"/>
          <a:lstStyle/>
          <a:p>
            <a:pPr marL="0" indent="0" algn="l">
              <a:lnSpc>
                <a:spcPts val="2300"/>
              </a:lnSpc>
              <a:buNone/>
            </a:pPr>
            <a:r>
              <a:rPr lang="en-US" sz="1850" b="1" dirty="0">
                <a:solidFill>
                  <a:srgbClr val="DAD1E6"/>
                </a:solidFill>
                <a:latin typeface="Inconsolata Bold" pitchFamily="34" charset="0"/>
                <a:ea typeface="Inconsolata Bold" pitchFamily="34" charset="-122"/>
                <a:cs typeface="Inconsolata Bold" pitchFamily="34" charset="-120"/>
              </a:rPr>
              <a:t>Authentication System</a:t>
            </a:r>
            <a:endParaRPr lang="en-US" sz="1850" dirty="0"/>
          </a:p>
        </p:txBody>
      </p:sp>
      <p:sp>
        <p:nvSpPr>
          <p:cNvPr id="10" name="Text 6"/>
          <p:cNvSpPr/>
          <p:nvPr/>
        </p:nvSpPr>
        <p:spPr>
          <a:xfrm>
            <a:off x="8047196" y="4228267"/>
            <a:ext cx="5922169" cy="906899"/>
          </a:xfrm>
          <a:prstGeom prst="rect">
            <a:avLst/>
          </a:prstGeom>
          <a:noFill/>
        </p:spPr>
        <p:txBody>
          <a:bodyPr wrap="square" lIns="0" tIns="0" rIns="0" bIns="0" rtlCol="0" anchor="t"/>
          <a:lstStyle/>
          <a:p>
            <a:pPr marL="0" indent="0" algn="l">
              <a:lnSpc>
                <a:spcPts val="2350"/>
              </a:lnSpc>
              <a:buNone/>
            </a:pPr>
            <a:r>
              <a:rPr lang="en-US" sz="1450" dirty="0">
                <a:solidFill>
                  <a:srgbClr val="DAD1E6"/>
                </a:solidFill>
                <a:latin typeface="Fira Sans" pitchFamily="34" charset="0"/>
                <a:ea typeface="Fira Sans" pitchFamily="34" charset="-122"/>
                <a:cs typeface="Fira Sans" pitchFamily="34" charset="-120"/>
              </a:rPr>
              <a:t>JWT token architecture for stateless security and bcrypt hashing for password protection, with refresh capabilities and complexity requirements.</a:t>
            </a:r>
            <a:endParaRPr lang="en-US" sz="1450" dirty="0"/>
          </a:p>
        </p:txBody>
      </p:sp>
      <p:sp>
        <p:nvSpPr>
          <p:cNvPr id="11" name="Shape 7"/>
          <p:cNvSpPr/>
          <p:nvPr/>
        </p:nvSpPr>
        <p:spPr>
          <a:xfrm>
            <a:off x="661154" y="5512951"/>
            <a:ext cx="425053" cy="425053"/>
          </a:xfrm>
          <a:prstGeom prst="roundRect">
            <a:avLst>
              <a:gd name="adj" fmla="val 6667"/>
            </a:avLst>
          </a:prstGeom>
          <a:solidFill>
            <a:srgbClr val="433550"/>
          </a:solidFill>
        </p:spPr>
      </p:sp>
      <p:sp>
        <p:nvSpPr>
          <p:cNvPr id="12" name="Text 8"/>
          <p:cNvSpPr/>
          <p:nvPr/>
        </p:nvSpPr>
        <p:spPr>
          <a:xfrm>
            <a:off x="1275040" y="5577840"/>
            <a:ext cx="2361605" cy="295275"/>
          </a:xfrm>
          <a:prstGeom prst="rect">
            <a:avLst/>
          </a:prstGeom>
          <a:noFill/>
        </p:spPr>
        <p:txBody>
          <a:bodyPr wrap="none" lIns="0" tIns="0" rIns="0" bIns="0" rtlCol="0" anchor="t"/>
          <a:lstStyle/>
          <a:p>
            <a:pPr marL="0" indent="0" algn="l">
              <a:lnSpc>
                <a:spcPts val="2300"/>
              </a:lnSpc>
              <a:buNone/>
            </a:pPr>
            <a:r>
              <a:rPr lang="en-US" sz="1850" b="1" dirty="0">
                <a:solidFill>
                  <a:srgbClr val="DAD1E6"/>
                </a:solidFill>
                <a:latin typeface="Inconsolata Bold" pitchFamily="34" charset="0"/>
                <a:ea typeface="Inconsolata Bold" pitchFamily="34" charset="-122"/>
                <a:cs typeface="Inconsolata Bold" pitchFamily="34" charset="-120"/>
              </a:rPr>
              <a:t>Data Access Layer</a:t>
            </a:r>
            <a:endParaRPr lang="en-US" sz="1850" dirty="0"/>
          </a:p>
        </p:txBody>
      </p:sp>
      <p:sp>
        <p:nvSpPr>
          <p:cNvPr id="13" name="Text 9"/>
          <p:cNvSpPr/>
          <p:nvPr/>
        </p:nvSpPr>
        <p:spPr>
          <a:xfrm>
            <a:off x="1275040" y="5986463"/>
            <a:ext cx="5922169" cy="906899"/>
          </a:xfrm>
          <a:prstGeom prst="rect">
            <a:avLst/>
          </a:prstGeom>
          <a:noFill/>
        </p:spPr>
        <p:txBody>
          <a:bodyPr wrap="square" lIns="0" tIns="0" rIns="0" bIns="0" rtlCol="0" anchor="t"/>
          <a:lstStyle/>
          <a:p>
            <a:pPr marL="0" indent="0" algn="l">
              <a:lnSpc>
                <a:spcPts val="2350"/>
              </a:lnSpc>
              <a:buNone/>
            </a:pPr>
            <a:r>
              <a:rPr lang="en-US" sz="1450" dirty="0">
                <a:solidFill>
                  <a:srgbClr val="DAD1E6"/>
                </a:solidFill>
                <a:latin typeface="Fira Sans" pitchFamily="34" charset="0"/>
                <a:ea typeface="Fira Sans" pitchFamily="34" charset="-122"/>
                <a:cs typeface="Fira Sans" pitchFamily="34" charset="-120"/>
              </a:rPr>
              <a:t>SQLAlchemy ORM for database abstraction, efficient session management (connection pooling, transactions), and query optimization techniques.</a:t>
            </a:r>
            <a:endParaRPr lang="en-US" sz="1450" dirty="0"/>
          </a:p>
        </p:txBody>
      </p:sp>
      <p:sp>
        <p:nvSpPr>
          <p:cNvPr id="14" name="Shape 10"/>
          <p:cNvSpPr/>
          <p:nvPr/>
        </p:nvSpPr>
        <p:spPr>
          <a:xfrm>
            <a:off x="7433310" y="5512951"/>
            <a:ext cx="425053" cy="425053"/>
          </a:xfrm>
          <a:prstGeom prst="roundRect">
            <a:avLst>
              <a:gd name="adj" fmla="val 6667"/>
            </a:avLst>
          </a:prstGeom>
          <a:solidFill>
            <a:srgbClr val="433550"/>
          </a:solidFill>
        </p:spPr>
      </p:sp>
      <p:sp>
        <p:nvSpPr>
          <p:cNvPr id="15" name="Text 11"/>
          <p:cNvSpPr/>
          <p:nvPr/>
        </p:nvSpPr>
        <p:spPr>
          <a:xfrm>
            <a:off x="8047196" y="5577840"/>
            <a:ext cx="3187422" cy="295275"/>
          </a:xfrm>
          <a:prstGeom prst="rect">
            <a:avLst/>
          </a:prstGeom>
          <a:noFill/>
        </p:spPr>
        <p:txBody>
          <a:bodyPr wrap="none" lIns="0" tIns="0" rIns="0" bIns="0" rtlCol="0" anchor="t"/>
          <a:lstStyle/>
          <a:p>
            <a:pPr marL="0" indent="0" algn="l">
              <a:lnSpc>
                <a:spcPts val="2300"/>
              </a:lnSpc>
              <a:buNone/>
            </a:pPr>
            <a:r>
              <a:rPr lang="en-US" sz="1850" b="1" dirty="0">
                <a:solidFill>
                  <a:srgbClr val="DAD1E6"/>
                </a:solidFill>
                <a:latin typeface="Inconsolata Bold" pitchFamily="34" charset="0"/>
                <a:ea typeface="Inconsolata Bold" pitchFamily="34" charset="-122"/>
                <a:cs typeface="Inconsolata Bold" pitchFamily="34" charset="-120"/>
              </a:rPr>
              <a:t>Error Handling &amp; Deployment</a:t>
            </a:r>
            <a:endParaRPr lang="en-US" sz="1850" dirty="0"/>
          </a:p>
        </p:txBody>
      </p:sp>
      <p:sp>
        <p:nvSpPr>
          <p:cNvPr id="16" name="Text 12"/>
          <p:cNvSpPr/>
          <p:nvPr/>
        </p:nvSpPr>
        <p:spPr>
          <a:xfrm>
            <a:off x="8047196" y="5986463"/>
            <a:ext cx="5922169" cy="906899"/>
          </a:xfrm>
          <a:prstGeom prst="rect">
            <a:avLst/>
          </a:prstGeom>
          <a:noFill/>
        </p:spPr>
        <p:txBody>
          <a:bodyPr wrap="square" lIns="0" tIns="0" rIns="0" bIns="0" rtlCol="0" anchor="t"/>
          <a:lstStyle/>
          <a:p>
            <a:pPr marL="0" indent="0" algn="l">
              <a:lnSpc>
                <a:spcPts val="2350"/>
              </a:lnSpc>
              <a:buNone/>
            </a:pPr>
            <a:r>
              <a:rPr lang="en-US" sz="1450" dirty="0">
                <a:solidFill>
                  <a:srgbClr val="DAD1E6"/>
                </a:solidFill>
                <a:latin typeface="Fira Sans" pitchFamily="34" charset="0"/>
                <a:ea typeface="Fira Sans" pitchFamily="34" charset="-122"/>
                <a:cs typeface="Fira Sans" pitchFamily="34" charset="-120"/>
              </a:rPr>
              <a:t>Comprehensive exception management, retry logic, managed PostgreSQL integration (Supabase), health checks, and performance monitoring.</a:t>
            </a:r>
            <a:endParaRPr lang="en-US" sz="1450" dirty="0"/>
          </a:p>
        </p:txBody>
      </p:sp>
      <p:sp>
        <p:nvSpPr>
          <p:cNvPr id="17" name="Text 13"/>
          <p:cNvSpPr/>
          <p:nvPr/>
        </p:nvSpPr>
        <p:spPr>
          <a:xfrm>
            <a:off x="661154" y="7105888"/>
            <a:ext cx="13308092" cy="604599"/>
          </a:xfrm>
          <a:prstGeom prst="rect">
            <a:avLst/>
          </a:prstGeom>
          <a:noFill/>
        </p:spPr>
        <p:txBody>
          <a:bodyPr wrap="square" lIns="0" tIns="0" rIns="0" bIns="0" rtlCol="0" anchor="t"/>
          <a:lstStyle/>
          <a:p>
            <a:pPr marL="0" indent="0" algn="l">
              <a:lnSpc>
                <a:spcPts val="2350"/>
              </a:lnSpc>
              <a:buNone/>
            </a:pPr>
            <a:endParaRPr lang="en-US" sz="1450" dirty="0"/>
          </a:p>
        </p:txBody>
      </p:sp>
      <p:sp>
        <p:nvSpPr>
          <p:cNvPr id="18" name="Snip Single Corner Rectangle 17"/>
          <p:cNvSpPr/>
          <p:nvPr/>
        </p:nvSpPr>
        <p:spPr>
          <a:xfrm>
            <a:off x="12809220" y="7710805"/>
            <a:ext cx="1803400" cy="518795"/>
          </a:xfrm>
          <a:prstGeom prst="snip1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487160" y="349250"/>
            <a:ext cx="2992120" cy="1271270"/>
          </a:xfrm>
          <a:prstGeom prst="rect">
            <a:avLst/>
          </a:prstGeom>
          <a:noFill/>
        </p:spPr>
        <p:txBody>
          <a:bodyPr wrap="square" rtlCol="0" anchor="t">
            <a:spAutoFit/>
            <a:scene3d>
              <a:camera prst="orthographicFront"/>
              <a:lightRig rig="threePt" dir="t"/>
            </a:scene3d>
          </a:bodyPr>
          <a:p>
            <a:pPr marL="0" indent="0" algn="l">
              <a:lnSpc>
                <a:spcPts val="4600"/>
              </a:lnSpc>
              <a:buNone/>
            </a:pPr>
            <a:r>
              <a:rPr lang="en-US" sz="3600" b="1" dirty="0">
                <a:ln/>
                <a:solidFill>
                  <a:schemeClr val="tx1"/>
                </a:solidFill>
                <a:effectLst>
                  <a:outerShdw blurRad="38100" dist="19050" dir="2700000" algn="tl" rotWithShape="0">
                    <a:schemeClr val="dk1">
                      <a:alpha val="40000"/>
                    </a:schemeClr>
                  </a:outerShdw>
                </a:effectLst>
                <a:latin typeface="Inconsolata Bold" pitchFamily="34" charset="0"/>
                <a:ea typeface="Inconsolata Bold" pitchFamily="34" charset="-122"/>
                <a:cs typeface="Inconsolata Bold" pitchFamily="34" charset="-120"/>
                <a:sym typeface="+mn-ea"/>
              </a:rPr>
              <a:t> Conclusion</a:t>
            </a:r>
            <a:endParaRPr lang="en-US" sz="3600" b="1" dirty="0">
              <a:ln/>
              <a:solidFill>
                <a:schemeClr val="tx1"/>
              </a:solidFill>
              <a:effectLst>
                <a:outerShdw blurRad="38100" dist="19050" dir="2700000" algn="tl" rotWithShape="0">
                  <a:schemeClr val="dk1">
                    <a:alpha val="40000"/>
                  </a:schemeClr>
                </a:outerShdw>
              </a:effectLst>
              <a:latin typeface="Inconsolata Bold" pitchFamily="34" charset="0"/>
              <a:ea typeface="Inconsolata Bold" pitchFamily="34" charset="-122"/>
              <a:cs typeface="Inconsolata Bold" pitchFamily="34" charset="-120"/>
              <a:sym typeface="+mn-ea"/>
            </a:endParaRPr>
          </a:p>
        </p:txBody>
      </p:sp>
      <p:sp>
        <p:nvSpPr>
          <p:cNvPr id="3" name="Text Box 2"/>
          <p:cNvSpPr txBox="1"/>
          <p:nvPr/>
        </p:nvSpPr>
        <p:spPr>
          <a:xfrm>
            <a:off x="1316355" y="2859405"/>
            <a:ext cx="12479020" cy="995045"/>
          </a:xfrm>
          <a:prstGeom prst="rect">
            <a:avLst/>
          </a:prstGeom>
          <a:noFill/>
        </p:spPr>
        <p:txBody>
          <a:bodyPr wrap="square" rtlCol="0" anchor="t">
            <a:spAutoFit/>
          </a:bodyPr>
          <a:p>
            <a:pPr marL="0" indent="0" algn="just">
              <a:lnSpc>
                <a:spcPts val="2350"/>
              </a:lnSpc>
              <a:buNone/>
            </a:pPr>
            <a:r>
              <a:rPr lang="en-US" dirty="0">
                <a:ln/>
                <a:solidFill>
                  <a:schemeClr val="tx1"/>
                </a:solidFill>
                <a:effectLst>
                  <a:outerShdw blurRad="38100" dist="19050" dir="2700000" algn="tl" rotWithShape="0">
                    <a:schemeClr val="dk1">
                      <a:alpha val="40000"/>
                    </a:schemeClr>
                  </a:outerShdw>
                </a:effectLst>
                <a:latin typeface="Fira Sans" pitchFamily="34" charset="0"/>
                <a:ea typeface="Fira Sans" pitchFamily="34" charset="-122"/>
                <a:cs typeface="Fira Sans" pitchFamily="34" charset="-120"/>
                <a:sym typeface="+mn-ea"/>
              </a:rPr>
              <a:t>The Car First Aid database and backend provide a comprehensive, production-ready foundation for a sophisticated automotive diagnostic mobile application, meeting all project requirements and supporting future growth.</a:t>
            </a:r>
            <a:endParaRPr lang="en-US" dirty="0">
              <a:ln/>
              <a:solidFill>
                <a:schemeClr val="tx1"/>
              </a:solidFill>
              <a:effectLst>
                <a:outerShdw blurRad="38100" dist="19050" dir="2700000" algn="tl" rotWithShape="0">
                  <a:schemeClr val="dk1">
                    <a:alpha val="40000"/>
                  </a:schemeClr>
                </a:outerShdw>
              </a:effectLst>
              <a:latin typeface="Fira Sans" pitchFamily="34" charset="0"/>
              <a:ea typeface="Fira Sans" pitchFamily="34" charset="-122"/>
              <a:cs typeface="Fira Sans" pitchFamily="34" charset="-12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11029" y="480060"/>
            <a:ext cx="8727281" cy="545544"/>
          </a:xfrm>
          <a:prstGeom prst="rect">
            <a:avLst/>
          </a:prstGeom>
          <a:noFill/>
        </p:spPr>
        <p:txBody>
          <a:bodyPr wrap="none" lIns="0" tIns="0" rIns="0" bIns="0" rtlCol="0" anchor="t"/>
          <a:lstStyle/>
          <a:p>
            <a:pPr marL="0" indent="0" algn="l">
              <a:lnSpc>
                <a:spcPts val="4250"/>
              </a:lnSpc>
              <a:buNone/>
            </a:pPr>
            <a:r>
              <a:rPr lang="en-US" sz="3400" b="1" dirty="0">
                <a:solidFill>
                  <a:srgbClr val="F94CAF"/>
                </a:solidFill>
                <a:latin typeface="Inconsolata Bold" pitchFamily="34" charset="0"/>
                <a:ea typeface="Inconsolata Bold" pitchFamily="34" charset="-122"/>
                <a:cs typeface="Inconsolata Bold" pitchFamily="34" charset="-120"/>
              </a:rPr>
              <a:t>Executive Summary &amp; Core Data Categories</a:t>
            </a:r>
            <a:endParaRPr lang="en-US" sz="3400" dirty="0"/>
          </a:p>
        </p:txBody>
      </p:sp>
      <p:sp>
        <p:nvSpPr>
          <p:cNvPr id="3" name="Text 1"/>
          <p:cNvSpPr/>
          <p:nvPr/>
        </p:nvSpPr>
        <p:spPr>
          <a:xfrm>
            <a:off x="611029" y="1444466"/>
            <a:ext cx="6491288" cy="1116806"/>
          </a:xfrm>
          <a:prstGeom prst="rect">
            <a:avLst/>
          </a:prstGeom>
          <a:noFill/>
        </p:spPr>
        <p:txBody>
          <a:bodyPr wrap="square" lIns="0" tIns="0" rIns="0" bIns="0" rtlCol="0" anchor="t"/>
          <a:lstStyle/>
          <a:p>
            <a:pPr marL="0" indent="0" algn="l">
              <a:lnSpc>
                <a:spcPts val="2150"/>
              </a:lnSpc>
              <a:buNone/>
            </a:pPr>
            <a:r>
              <a:rPr lang="en-US" sz="1350" dirty="0">
                <a:solidFill>
                  <a:srgbClr val="DAD1E6"/>
                </a:solidFill>
                <a:latin typeface="Fira Sans" pitchFamily="34" charset="0"/>
                <a:ea typeface="Fira Sans" pitchFamily="34" charset="-122"/>
                <a:cs typeface="Fira Sans" pitchFamily="34" charset="-120"/>
              </a:rPr>
              <a:t>The Car First Aid application manages a comprehensive ecosystem of interconnected data elements, organized into five primary categories. These categories serve specific functional requirements within the diagnostic and service delivery framework, ensuring a robust and scalable system.</a:t>
            </a:r>
            <a:endParaRPr lang="en-US" sz="1350" dirty="0"/>
          </a:p>
        </p:txBody>
      </p:sp>
      <p:sp>
        <p:nvSpPr>
          <p:cNvPr id="4" name="Text 2"/>
          <p:cNvSpPr/>
          <p:nvPr/>
        </p:nvSpPr>
        <p:spPr>
          <a:xfrm>
            <a:off x="611029" y="2718316"/>
            <a:ext cx="6491288" cy="837605"/>
          </a:xfrm>
          <a:prstGeom prst="rect">
            <a:avLst/>
          </a:prstGeom>
          <a:noFill/>
        </p:spPr>
        <p:txBody>
          <a:bodyPr wrap="square" lIns="0" tIns="0" rIns="0" bIns="0" rtlCol="0" anchor="t"/>
          <a:lstStyle/>
          <a:p>
            <a:pPr marL="0" indent="0" algn="l">
              <a:lnSpc>
                <a:spcPts val="2150"/>
              </a:lnSpc>
              <a:buNone/>
            </a:pPr>
            <a:r>
              <a:rPr lang="en-US" sz="1350" dirty="0">
                <a:solidFill>
                  <a:srgbClr val="DAD1E6"/>
                </a:solidFill>
                <a:latin typeface="Fira Sans" pitchFamily="34" charset="0"/>
                <a:ea typeface="Fira Sans" pitchFamily="34" charset="-122"/>
                <a:cs typeface="Fira Sans" pitchFamily="34" charset="-120"/>
              </a:rPr>
              <a:t>The implementation adheres to industry best practices for data security, scalability, and performance optimization, while maintaining flexibility for future feature expansion.</a:t>
            </a:r>
            <a:endParaRPr lang="en-US" sz="1350" dirty="0"/>
          </a:p>
        </p:txBody>
      </p:sp>
      <p:sp>
        <p:nvSpPr>
          <p:cNvPr id="5" name="Text 3"/>
          <p:cNvSpPr/>
          <p:nvPr/>
        </p:nvSpPr>
        <p:spPr>
          <a:xfrm>
            <a:off x="7535704" y="1461968"/>
            <a:ext cx="2182297" cy="272772"/>
          </a:xfrm>
          <a:prstGeom prst="rect">
            <a:avLst/>
          </a:prstGeom>
          <a:noFill/>
        </p:spPr>
        <p:txBody>
          <a:bodyPr wrap="none" lIns="0" tIns="0" rIns="0" bIns="0" rtlCol="0" anchor="t"/>
          <a:lstStyle/>
          <a:p>
            <a:pPr marL="0" indent="0" algn="l">
              <a:lnSpc>
                <a:spcPts val="2100"/>
              </a:lnSpc>
              <a:buNone/>
            </a:pPr>
            <a:r>
              <a:rPr lang="en-US" sz="1700" b="1" dirty="0">
                <a:solidFill>
                  <a:srgbClr val="F94CAF"/>
                </a:solidFill>
                <a:latin typeface="Inconsolata Bold" pitchFamily="34" charset="0"/>
                <a:ea typeface="Inconsolata Bold" pitchFamily="34" charset="-122"/>
                <a:cs typeface="Inconsolata Bold" pitchFamily="34" charset="-120"/>
              </a:rPr>
              <a:t>Core Data Categories</a:t>
            </a:r>
            <a:endParaRPr lang="en-US" sz="1700" dirty="0"/>
          </a:p>
        </p:txBody>
      </p:sp>
      <p:sp>
        <p:nvSpPr>
          <p:cNvPr id="6" name="Text 4"/>
          <p:cNvSpPr/>
          <p:nvPr/>
        </p:nvSpPr>
        <p:spPr>
          <a:xfrm>
            <a:off x="7535704" y="1909286"/>
            <a:ext cx="6491288" cy="279202"/>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DAD1E6"/>
                </a:solidFill>
                <a:latin typeface="Fira Sans" pitchFamily="34" charset="0"/>
                <a:ea typeface="Fira Sans" pitchFamily="34" charset="-122"/>
                <a:cs typeface="Fira Sans" pitchFamily="34" charset="-120"/>
              </a:rPr>
              <a:t>User Management Data</a:t>
            </a:r>
            <a:endParaRPr lang="en-US" sz="1350" dirty="0"/>
          </a:p>
        </p:txBody>
      </p:sp>
      <p:sp>
        <p:nvSpPr>
          <p:cNvPr id="7" name="Text 5"/>
          <p:cNvSpPr/>
          <p:nvPr/>
        </p:nvSpPr>
        <p:spPr>
          <a:xfrm>
            <a:off x="7535704" y="2249567"/>
            <a:ext cx="6491288" cy="279202"/>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DAD1E6"/>
                </a:solidFill>
                <a:latin typeface="Fira Sans" pitchFamily="34" charset="0"/>
                <a:ea typeface="Fira Sans" pitchFamily="34" charset="-122"/>
                <a:cs typeface="Fira Sans" pitchFamily="34" charset="-120"/>
              </a:rPr>
              <a:t>Professional Mechanic Data</a:t>
            </a:r>
            <a:endParaRPr lang="en-US" sz="1350" dirty="0"/>
          </a:p>
        </p:txBody>
      </p:sp>
      <p:sp>
        <p:nvSpPr>
          <p:cNvPr id="8" name="Text 6"/>
          <p:cNvSpPr/>
          <p:nvPr/>
        </p:nvSpPr>
        <p:spPr>
          <a:xfrm>
            <a:off x="7535704" y="2589848"/>
            <a:ext cx="6491288" cy="279202"/>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DAD1E6"/>
                </a:solidFill>
                <a:latin typeface="Fira Sans" pitchFamily="34" charset="0"/>
                <a:ea typeface="Fira Sans" pitchFamily="34" charset="-122"/>
                <a:cs typeface="Fira Sans" pitchFamily="34" charset="-120"/>
              </a:rPr>
              <a:t>Multi-Modal Diagnostic Data</a:t>
            </a:r>
            <a:endParaRPr lang="en-US" sz="1350" dirty="0"/>
          </a:p>
        </p:txBody>
      </p:sp>
      <p:sp>
        <p:nvSpPr>
          <p:cNvPr id="9" name="Text 7"/>
          <p:cNvSpPr/>
          <p:nvPr/>
        </p:nvSpPr>
        <p:spPr>
          <a:xfrm>
            <a:off x="7535704" y="2930128"/>
            <a:ext cx="6491288" cy="279202"/>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DAD1E6"/>
                </a:solidFill>
                <a:latin typeface="Fira Sans" pitchFamily="34" charset="0"/>
                <a:ea typeface="Fira Sans" pitchFamily="34" charset="-122"/>
                <a:cs typeface="Fira Sans" pitchFamily="34" charset="-120"/>
              </a:rPr>
              <a:t>AI Processing Results</a:t>
            </a:r>
            <a:endParaRPr lang="en-US" sz="1350" dirty="0"/>
          </a:p>
        </p:txBody>
      </p:sp>
      <p:sp>
        <p:nvSpPr>
          <p:cNvPr id="10" name="Text 8"/>
          <p:cNvSpPr/>
          <p:nvPr/>
        </p:nvSpPr>
        <p:spPr>
          <a:xfrm>
            <a:off x="7535704" y="3270409"/>
            <a:ext cx="6491288" cy="279202"/>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DAD1E6"/>
                </a:solidFill>
                <a:latin typeface="Fira Sans" pitchFamily="34" charset="0"/>
                <a:ea typeface="Fira Sans" pitchFamily="34" charset="-122"/>
                <a:cs typeface="Fira Sans" pitchFamily="34" charset="-120"/>
              </a:rPr>
              <a:t>Communication and Feedback Data</a:t>
            </a:r>
            <a:endParaRPr lang="en-US" sz="1350" dirty="0"/>
          </a:p>
        </p:txBody>
      </p:sp>
      <p:pic>
        <p:nvPicPr>
          <p:cNvPr id="11" name="Image 0" descr="preencoded.png"/>
          <p:cNvPicPr>
            <a:picLocks noChangeAspect="1"/>
          </p:cNvPicPr>
          <p:nvPr/>
        </p:nvPicPr>
        <p:blipFill>
          <a:blip r:embed="rId1"/>
          <a:stretch>
            <a:fillRect/>
          </a:stretch>
        </p:blipFill>
        <p:spPr>
          <a:xfrm>
            <a:off x="8203724" y="3765629"/>
            <a:ext cx="6491288" cy="44413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26877"/>
            <a:ext cx="7556421" cy="1417558"/>
          </a:xfrm>
          <a:prstGeom prst="rect">
            <a:avLst/>
          </a:prstGeom>
          <a:noFill/>
        </p:spPr>
        <p:txBody>
          <a:bodyPr wrap="squar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User &amp; Mechanic Data Structures</a:t>
            </a:r>
            <a:endParaRPr lang="en-US" sz="4450" dirty="0"/>
          </a:p>
        </p:txBody>
      </p:sp>
      <p:sp>
        <p:nvSpPr>
          <p:cNvPr id="4" name="Shape 1"/>
          <p:cNvSpPr/>
          <p:nvPr/>
        </p:nvSpPr>
        <p:spPr>
          <a:xfrm>
            <a:off x="6280190" y="2484596"/>
            <a:ext cx="7556421" cy="2395657"/>
          </a:xfrm>
          <a:prstGeom prst="roundRect">
            <a:avLst>
              <a:gd name="adj" fmla="val 1420"/>
            </a:avLst>
          </a:prstGeom>
          <a:solidFill>
            <a:srgbClr val="433550"/>
          </a:solidFill>
        </p:spPr>
      </p:sp>
      <p:sp>
        <p:nvSpPr>
          <p:cNvPr id="5" name="Text 2"/>
          <p:cNvSpPr/>
          <p:nvPr/>
        </p:nvSpPr>
        <p:spPr>
          <a:xfrm>
            <a:off x="6507004" y="2711410"/>
            <a:ext cx="4675703" cy="354330"/>
          </a:xfrm>
          <a:prstGeom prst="rect">
            <a:avLst/>
          </a:prstGeom>
          <a:noFill/>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User Management Data Architecture</a:t>
            </a:r>
            <a:endParaRPr lang="en-US" sz="2200" dirty="0"/>
          </a:p>
        </p:txBody>
      </p:sp>
      <p:sp>
        <p:nvSpPr>
          <p:cNvPr id="6" name="Text 3"/>
          <p:cNvSpPr/>
          <p:nvPr/>
        </p:nvSpPr>
        <p:spPr>
          <a:xfrm>
            <a:off x="6507004" y="3201829"/>
            <a:ext cx="7102793" cy="1451610"/>
          </a:xfrm>
          <a:prstGeom prst="rect">
            <a:avLst/>
          </a:prstGeom>
          <a:noFill/>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Forms the foundation of security and personalization. Includes user profiles (names, emails, phones), securely hashed passwords (bcrypt), role-based access controls, and JWT for stateless authentication.</a:t>
            </a:r>
            <a:endParaRPr lang="en-US" sz="1750" dirty="0"/>
          </a:p>
        </p:txBody>
      </p:sp>
      <p:sp>
        <p:nvSpPr>
          <p:cNvPr id="7" name="Shape 4"/>
          <p:cNvSpPr/>
          <p:nvPr/>
        </p:nvSpPr>
        <p:spPr>
          <a:xfrm>
            <a:off x="6280190" y="5116592"/>
            <a:ext cx="7556421" cy="2395657"/>
          </a:xfrm>
          <a:prstGeom prst="roundRect">
            <a:avLst>
              <a:gd name="adj" fmla="val 1420"/>
            </a:avLst>
          </a:prstGeom>
          <a:solidFill>
            <a:srgbClr val="433550"/>
          </a:solidFill>
        </p:spPr>
      </p:sp>
      <p:sp>
        <p:nvSpPr>
          <p:cNvPr id="8" name="Text 5"/>
          <p:cNvSpPr/>
          <p:nvPr/>
        </p:nvSpPr>
        <p:spPr>
          <a:xfrm>
            <a:off x="6507004" y="5333881"/>
            <a:ext cx="5100757" cy="354330"/>
          </a:xfrm>
          <a:prstGeom prst="rect">
            <a:avLst/>
          </a:prstGeom>
          <a:noFill/>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Professional Mechanic Data Structure</a:t>
            </a:r>
            <a:endParaRPr lang="en-US" sz="2200" dirty="0"/>
          </a:p>
        </p:txBody>
      </p:sp>
      <p:sp>
        <p:nvSpPr>
          <p:cNvPr id="9" name="Text 6"/>
          <p:cNvSpPr/>
          <p:nvPr/>
        </p:nvSpPr>
        <p:spPr>
          <a:xfrm>
            <a:off x="6507004" y="5824299"/>
            <a:ext cx="7102793" cy="1451610"/>
          </a:xfrm>
          <a:prstGeom prst="rect">
            <a:avLst/>
          </a:prstGeom>
          <a:noFill/>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Represents the service provider ecosystem. Captures detailed profiles (bio, experience, certifications), dynamic performance metrics (ratings), geographic location for service matching, and availability schedules.</a:t>
            </a:r>
            <a:endParaRPr lang="en-US" sz="1750" dirty="0"/>
          </a:p>
        </p:txBody>
      </p:sp>
      <p:sp>
        <p:nvSpPr>
          <p:cNvPr id="10" name="Snip Single Corner Rectangle 9"/>
          <p:cNvSpPr/>
          <p:nvPr/>
        </p:nvSpPr>
        <p:spPr>
          <a:xfrm>
            <a:off x="12809220" y="7710805"/>
            <a:ext cx="1803400" cy="518795"/>
          </a:xfrm>
          <a:prstGeom prst="snip1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40224"/>
            <a:ext cx="7556421" cy="1417558"/>
          </a:xfrm>
          <a:prstGeom prst="rect">
            <a:avLst/>
          </a:prstGeom>
          <a:noFill/>
        </p:spPr>
        <p:txBody>
          <a:bodyPr wrap="squar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Diagnostic &amp; AI Processing Data</a:t>
            </a:r>
            <a:endParaRPr lang="en-US" sz="4450" dirty="0"/>
          </a:p>
        </p:txBody>
      </p:sp>
      <p:pic>
        <p:nvPicPr>
          <p:cNvPr id="4" name="Image 1" descr="preencoded.png"/>
          <p:cNvPicPr>
            <a:picLocks noChangeAspect="1"/>
          </p:cNvPicPr>
          <p:nvPr/>
        </p:nvPicPr>
        <p:blipFill>
          <a:blip r:embed="rId2"/>
          <a:stretch>
            <a:fillRect/>
          </a:stretch>
        </p:blipFill>
        <p:spPr>
          <a:xfrm>
            <a:off x="6280190" y="2597944"/>
            <a:ext cx="1134070" cy="2395657"/>
          </a:xfrm>
          <a:prstGeom prst="rect">
            <a:avLst/>
          </a:prstGeom>
        </p:spPr>
      </p:pic>
      <p:sp>
        <p:nvSpPr>
          <p:cNvPr id="5" name="Text 1"/>
          <p:cNvSpPr/>
          <p:nvPr/>
        </p:nvSpPr>
        <p:spPr>
          <a:xfrm>
            <a:off x="7754422" y="2824758"/>
            <a:ext cx="5242441" cy="354330"/>
          </a:xfrm>
          <a:prstGeom prst="rect">
            <a:avLst/>
          </a:prstGeom>
          <a:noFill/>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Multi-Modal Diagnostic Data Framework</a:t>
            </a:r>
            <a:endParaRPr lang="en-US" sz="2200" dirty="0"/>
          </a:p>
        </p:txBody>
      </p:sp>
      <p:sp>
        <p:nvSpPr>
          <p:cNvPr id="6" name="Text 2"/>
          <p:cNvSpPr/>
          <p:nvPr/>
        </p:nvSpPr>
        <p:spPr>
          <a:xfrm>
            <a:off x="7754422" y="3315176"/>
            <a:ext cx="6082189" cy="1451610"/>
          </a:xfrm>
          <a:prstGeom prst="rect">
            <a:avLst/>
          </a:prstGeom>
          <a:noFill/>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Supports three input types: dashboard light analysis (image metadata, patterns), engine sound analysis (audio metadata, feature extraction), and manual input (text descriptions, multimedia attachments).</a:t>
            </a:r>
            <a:endParaRPr lang="en-US" sz="1750" dirty="0"/>
          </a:p>
        </p:txBody>
      </p:sp>
      <p:pic>
        <p:nvPicPr>
          <p:cNvPr id="7" name="Image 2" descr="preencoded.png"/>
          <p:cNvPicPr>
            <a:picLocks noChangeAspect="1"/>
          </p:cNvPicPr>
          <p:nvPr/>
        </p:nvPicPr>
        <p:blipFill>
          <a:blip r:embed="rId3"/>
          <a:stretch>
            <a:fillRect/>
          </a:stretch>
        </p:blipFill>
        <p:spPr>
          <a:xfrm>
            <a:off x="6280190" y="4993600"/>
            <a:ext cx="1134070" cy="2395657"/>
          </a:xfrm>
          <a:prstGeom prst="rect">
            <a:avLst/>
          </a:prstGeom>
        </p:spPr>
      </p:pic>
      <p:sp>
        <p:nvSpPr>
          <p:cNvPr id="8" name="Text 3"/>
          <p:cNvSpPr/>
          <p:nvPr/>
        </p:nvSpPr>
        <p:spPr>
          <a:xfrm>
            <a:off x="7754422" y="5220414"/>
            <a:ext cx="4817388" cy="354330"/>
          </a:xfrm>
          <a:prstGeom prst="rect">
            <a:avLst/>
          </a:prstGeom>
          <a:noFill/>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AI Processing Results Architecture</a:t>
            </a:r>
            <a:endParaRPr lang="en-US" sz="2200" dirty="0"/>
          </a:p>
        </p:txBody>
      </p:sp>
      <p:sp>
        <p:nvSpPr>
          <p:cNvPr id="9" name="Text 4"/>
          <p:cNvSpPr/>
          <p:nvPr/>
        </p:nvSpPr>
        <p:spPr>
          <a:xfrm>
            <a:off x="7754422" y="5710833"/>
            <a:ext cx="6082189" cy="1451610"/>
          </a:xfrm>
          <a:prstGeom prst="rect">
            <a:avLst/>
          </a:prstGeom>
          <a:noFill/>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Captures AI analysis outputs: possible causes with confidence scores, recommendations (video URLs, repair instructions, parts links). Tracks user interactions to refine recommendations.</a:t>
            </a:r>
            <a:endParaRPr lang="en-US" sz="1750" dirty="0"/>
          </a:p>
        </p:txBody>
      </p:sp>
      <p:sp>
        <p:nvSpPr>
          <p:cNvPr id="10" name="Snip Single Corner Rectangle 9"/>
          <p:cNvSpPr/>
          <p:nvPr/>
        </p:nvSpPr>
        <p:spPr>
          <a:xfrm>
            <a:off x="12809220" y="7710805"/>
            <a:ext cx="1803400" cy="518795"/>
          </a:xfrm>
          <a:prstGeom prst="snip1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2950" y="753428"/>
            <a:ext cx="9019223" cy="663297"/>
          </a:xfrm>
          <a:prstGeom prst="rect">
            <a:avLst/>
          </a:prstGeom>
          <a:noFill/>
        </p:spPr>
        <p:txBody>
          <a:bodyPr wrap="none" lIns="0" tIns="0" rIns="0" bIns="0" rtlCol="0" anchor="t"/>
          <a:lstStyle/>
          <a:p>
            <a:pPr marL="0" indent="0" algn="l">
              <a:lnSpc>
                <a:spcPts val="5200"/>
              </a:lnSpc>
              <a:buNone/>
            </a:pPr>
            <a:r>
              <a:rPr lang="en-US" sz="4150" b="1" dirty="0">
                <a:solidFill>
                  <a:srgbClr val="F94CAF"/>
                </a:solidFill>
                <a:latin typeface="Inconsolata Bold" pitchFamily="34" charset="0"/>
                <a:ea typeface="Inconsolata Bold" pitchFamily="34" charset="-122"/>
                <a:cs typeface="Inconsolata Bold" pitchFamily="34" charset="-120"/>
              </a:rPr>
              <a:t>Communication &amp; Data Relationships</a:t>
            </a:r>
            <a:endParaRPr lang="en-US" sz="4150" dirty="0"/>
          </a:p>
        </p:txBody>
      </p:sp>
      <p:sp>
        <p:nvSpPr>
          <p:cNvPr id="3" name="Text 1"/>
          <p:cNvSpPr/>
          <p:nvPr/>
        </p:nvSpPr>
        <p:spPr>
          <a:xfrm>
            <a:off x="742950" y="1841183"/>
            <a:ext cx="3953589" cy="663416"/>
          </a:xfrm>
          <a:prstGeom prst="rect">
            <a:avLst/>
          </a:prstGeom>
          <a:noFill/>
        </p:spPr>
        <p:txBody>
          <a:bodyPr wrap="square" lIns="0" tIns="0" rIns="0" bIns="0" rtlCol="0" anchor="t"/>
          <a:lstStyle/>
          <a:p>
            <a:pPr marL="0" indent="0" algn="r">
              <a:lnSpc>
                <a:spcPts val="2600"/>
              </a:lnSpc>
              <a:buNone/>
            </a:pPr>
            <a:r>
              <a:rPr lang="en-US" sz="2050" b="1" dirty="0">
                <a:solidFill>
                  <a:srgbClr val="DAD1E6"/>
                </a:solidFill>
                <a:latin typeface="Inconsolata Bold" pitchFamily="34" charset="0"/>
                <a:ea typeface="Inconsolata Bold" pitchFamily="34" charset="-122"/>
                <a:cs typeface="Inconsolata Bold" pitchFamily="34" charset="-120"/>
              </a:rPr>
              <a:t>Communication &amp; Feedback Data Ecosystem</a:t>
            </a:r>
            <a:endParaRPr lang="en-US" sz="2050" dirty="0"/>
          </a:p>
        </p:txBody>
      </p:sp>
      <p:sp>
        <p:nvSpPr>
          <p:cNvPr id="4" name="Text 2"/>
          <p:cNvSpPr/>
          <p:nvPr/>
        </p:nvSpPr>
        <p:spPr>
          <a:xfrm>
            <a:off x="742950" y="2631877"/>
            <a:ext cx="3953589" cy="2037397"/>
          </a:xfrm>
          <a:prstGeom prst="rect">
            <a:avLst/>
          </a:prstGeom>
          <a:noFill/>
        </p:spPr>
        <p:txBody>
          <a:bodyPr wrap="square" lIns="0" tIns="0" rIns="0" bIns="0" rtlCol="0" anchor="t"/>
          <a:lstStyle/>
          <a:p>
            <a:pPr marL="0" indent="0" algn="r">
              <a:lnSpc>
                <a:spcPts val="2650"/>
              </a:lnSpc>
              <a:buNone/>
            </a:pPr>
            <a:r>
              <a:rPr lang="en-US" sz="1650" dirty="0">
                <a:solidFill>
                  <a:srgbClr val="DAD1E6"/>
                </a:solidFill>
                <a:latin typeface="Fira Sans" pitchFamily="34" charset="0"/>
                <a:ea typeface="Fira Sans" pitchFamily="34" charset="-122"/>
                <a:cs typeface="Fira Sans" pitchFamily="34" charset="-120"/>
              </a:rPr>
              <a:t>Implements a comprehensive feedback and notification system. Captures ratings, comments, and temporal info for services. Manages real-time notifications across channels, tracking delivery and user interaction.</a:t>
            </a:r>
            <a:endParaRPr lang="en-US" sz="1650" dirty="0"/>
          </a:p>
        </p:txBody>
      </p:sp>
      <p:pic>
        <p:nvPicPr>
          <p:cNvPr id="5" name="Image 0" descr="preencoded.png"/>
          <p:cNvPicPr>
            <a:picLocks noChangeAspect="1"/>
          </p:cNvPicPr>
          <p:nvPr/>
        </p:nvPicPr>
        <p:blipFill>
          <a:blip r:embed="rId1"/>
          <a:stretch>
            <a:fillRect/>
          </a:stretch>
        </p:blipFill>
        <p:spPr>
          <a:xfrm>
            <a:off x="5014913" y="2358390"/>
            <a:ext cx="4600575" cy="4600575"/>
          </a:xfrm>
          <a:prstGeom prst="rect">
            <a:avLst/>
          </a:prstGeom>
        </p:spPr>
      </p:pic>
      <p:pic>
        <p:nvPicPr>
          <p:cNvPr id="6" name="Image 1" descr="preencoded.png"/>
          <p:cNvPicPr>
            <a:picLocks noChangeAspect="1"/>
          </p:cNvPicPr>
          <p:nvPr/>
        </p:nvPicPr>
        <p:blipFill>
          <a:blip r:embed="rId2"/>
          <a:stretch>
            <a:fillRect/>
          </a:stretch>
        </p:blipFill>
        <p:spPr>
          <a:xfrm>
            <a:off x="6017835" y="3321546"/>
            <a:ext cx="317540" cy="396954"/>
          </a:xfrm>
          <a:prstGeom prst="rect">
            <a:avLst/>
          </a:prstGeom>
        </p:spPr>
      </p:pic>
      <p:sp>
        <p:nvSpPr>
          <p:cNvPr id="7" name="Text 3"/>
          <p:cNvSpPr/>
          <p:nvPr/>
        </p:nvSpPr>
        <p:spPr>
          <a:xfrm>
            <a:off x="9933861" y="2007037"/>
            <a:ext cx="3448526" cy="331708"/>
          </a:xfrm>
          <a:prstGeom prst="rect">
            <a:avLst/>
          </a:prstGeom>
          <a:noFill/>
        </p:spPr>
        <p:txBody>
          <a:bodyPr wrap="none" lIns="0" tIns="0" rIns="0" bIns="0" rtlCol="0" anchor="t"/>
          <a:lstStyle/>
          <a:p>
            <a:pPr marL="0" indent="0" algn="l">
              <a:lnSpc>
                <a:spcPts val="2600"/>
              </a:lnSpc>
              <a:buNone/>
            </a:pPr>
            <a:r>
              <a:rPr lang="en-US" sz="2050" b="1" dirty="0">
                <a:solidFill>
                  <a:srgbClr val="DAD1E6"/>
                </a:solidFill>
                <a:latin typeface="Inconsolata Bold" pitchFamily="34" charset="0"/>
                <a:ea typeface="Inconsolata Bold" pitchFamily="34" charset="-122"/>
                <a:cs typeface="Inconsolata Bold" pitchFamily="34" charset="-120"/>
              </a:rPr>
              <a:t>User-Centric Relationships</a:t>
            </a:r>
            <a:endParaRPr lang="en-US" sz="2050" dirty="0"/>
          </a:p>
        </p:txBody>
      </p:sp>
      <p:sp>
        <p:nvSpPr>
          <p:cNvPr id="8" name="Text 4"/>
          <p:cNvSpPr/>
          <p:nvPr/>
        </p:nvSpPr>
        <p:spPr>
          <a:xfrm>
            <a:off x="9933861" y="2466023"/>
            <a:ext cx="3953589" cy="2037397"/>
          </a:xfrm>
          <a:prstGeom prst="rect">
            <a:avLst/>
          </a:prstGeom>
          <a:noFill/>
        </p:spPr>
        <p:txBody>
          <a:bodyPr wrap="square" lIns="0" tIns="0" rIns="0" bIns="0" rtlCol="0" anchor="t"/>
          <a:lstStyle/>
          <a:p>
            <a:pPr marL="0" indent="0" algn="l">
              <a:lnSpc>
                <a:spcPts val="2650"/>
              </a:lnSpc>
              <a:buNone/>
            </a:pPr>
            <a:r>
              <a:rPr lang="en-US" sz="1650" dirty="0">
                <a:solidFill>
                  <a:srgbClr val="DAD1E6"/>
                </a:solidFill>
                <a:latin typeface="Fira Sans" pitchFamily="34" charset="0"/>
                <a:ea typeface="Fira Sans" pitchFamily="34" charset="-122"/>
                <a:cs typeface="Fira Sans" pitchFamily="34" charset="-120"/>
              </a:rPr>
              <a:t>Car owners are central, generating multiple diagnostic requests, receiving notifications, and providing feedback. This supports personalized recommendations and service quality improvements.</a:t>
            </a:r>
            <a:endParaRPr lang="en-US" sz="1650" dirty="0"/>
          </a:p>
        </p:txBody>
      </p:sp>
      <p:pic>
        <p:nvPicPr>
          <p:cNvPr id="9" name="Image 2" descr="preencoded.png"/>
          <p:cNvPicPr>
            <a:picLocks noChangeAspect="1"/>
          </p:cNvPicPr>
          <p:nvPr/>
        </p:nvPicPr>
        <p:blipFill>
          <a:blip r:embed="rId3"/>
          <a:stretch>
            <a:fillRect/>
          </a:stretch>
        </p:blipFill>
        <p:spPr>
          <a:xfrm>
            <a:off x="5014913" y="2358390"/>
            <a:ext cx="4600575" cy="4600575"/>
          </a:xfrm>
          <a:prstGeom prst="rect">
            <a:avLst/>
          </a:prstGeom>
        </p:spPr>
      </p:pic>
      <p:pic>
        <p:nvPicPr>
          <p:cNvPr id="10" name="Image 3" descr="preencoded.png"/>
          <p:cNvPicPr>
            <a:picLocks noChangeAspect="1"/>
          </p:cNvPicPr>
          <p:nvPr/>
        </p:nvPicPr>
        <p:blipFill>
          <a:blip r:embed="rId4"/>
          <a:stretch>
            <a:fillRect/>
          </a:stretch>
        </p:blipFill>
        <p:spPr>
          <a:xfrm>
            <a:off x="8294906" y="3321546"/>
            <a:ext cx="317540" cy="396954"/>
          </a:xfrm>
          <a:prstGeom prst="rect">
            <a:avLst/>
          </a:prstGeom>
        </p:spPr>
      </p:pic>
      <p:sp>
        <p:nvSpPr>
          <p:cNvPr id="11" name="Text 5"/>
          <p:cNvSpPr/>
          <p:nvPr/>
        </p:nvSpPr>
        <p:spPr>
          <a:xfrm>
            <a:off x="9933861" y="4987647"/>
            <a:ext cx="3953589" cy="663416"/>
          </a:xfrm>
          <a:prstGeom prst="rect">
            <a:avLst/>
          </a:prstGeom>
          <a:noFill/>
        </p:spPr>
        <p:txBody>
          <a:bodyPr wrap="square" lIns="0" tIns="0" rIns="0" bIns="0" rtlCol="0" anchor="t"/>
          <a:lstStyle/>
          <a:p>
            <a:pPr marL="0" indent="0" algn="l">
              <a:lnSpc>
                <a:spcPts val="2600"/>
              </a:lnSpc>
              <a:buNone/>
            </a:pPr>
            <a:r>
              <a:rPr lang="en-US" sz="2050" b="1" dirty="0">
                <a:solidFill>
                  <a:srgbClr val="DAD1E6"/>
                </a:solidFill>
                <a:latin typeface="Inconsolata Bold" pitchFamily="34" charset="0"/>
                <a:ea typeface="Inconsolata Bold" pitchFamily="34" charset="-122"/>
                <a:cs typeface="Inconsolata Bold" pitchFamily="34" charset="-120"/>
              </a:rPr>
              <a:t>Professional Service Relationships</a:t>
            </a:r>
            <a:endParaRPr lang="en-US" sz="2050" dirty="0"/>
          </a:p>
        </p:txBody>
      </p:sp>
      <p:sp>
        <p:nvSpPr>
          <p:cNvPr id="12" name="Text 6"/>
          <p:cNvSpPr/>
          <p:nvPr/>
        </p:nvSpPr>
        <p:spPr>
          <a:xfrm>
            <a:off x="9933861" y="5778341"/>
            <a:ext cx="3953589" cy="1697831"/>
          </a:xfrm>
          <a:prstGeom prst="rect">
            <a:avLst/>
          </a:prstGeom>
          <a:noFill/>
        </p:spPr>
        <p:txBody>
          <a:bodyPr wrap="square" lIns="0" tIns="0" rIns="0" bIns="0" rtlCol="0" anchor="t"/>
          <a:lstStyle/>
          <a:p>
            <a:pPr marL="0" indent="0" algn="l">
              <a:lnSpc>
                <a:spcPts val="2650"/>
              </a:lnSpc>
              <a:buNone/>
            </a:pPr>
            <a:r>
              <a:rPr lang="en-US" sz="1650" dirty="0">
                <a:solidFill>
                  <a:srgbClr val="DAD1E6"/>
                </a:solidFill>
                <a:latin typeface="Fira Sans" pitchFamily="34" charset="0"/>
                <a:ea typeface="Fira Sans" pitchFamily="34" charset="-122"/>
                <a:cs typeface="Fira Sans" pitchFamily="34" charset="-120"/>
              </a:rPr>
              <a:t>Mechanics have complex relationships with feedback, consultation, and communication. Many-to-many relationships allow flexible service provider selection.</a:t>
            </a:r>
            <a:endParaRPr lang="en-US" sz="1650" dirty="0"/>
          </a:p>
        </p:txBody>
      </p:sp>
      <p:pic>
        <p:nvPicPr>
          <p:cNvPr id="13" name="Image 4" descr="preencoded.png"/>
          <p:cNvPicPr>
            <a:picLocks noChangeAspect="1"/>
          </p:cNvPicPr>
          <p:nvPr/>
        </p:nvPicPr>
        <p:blipFill>
          <a:blip r:embed="rId5"/>
          <a:stretch>
            <a:fillRect/>
          </a:stretch>
        </p:blipFill>
        <p:spPr>
          <a:xfrm>
            <a:off x="5014913" y="2358390"/>
            <a:ext cx="4600575" cy="4600575"/>
          </a:xfrm>
          <a:prstGeom prst="rect">
            <a:avLst/>
          </a:prstGeom>
        </p:spPr>
      </p:pic>
      <p:pic>
        <p:nvPicPr>
          <p:cNvPr id="14" name="Image 5" descr="preencoded.png"/>
          <p:cNvPicPr>
            <a:picLocks noChangeAspect="1"/>
          </p:cNvPicPr>
          <p:nvPr/>
        </p:nvPicPr>
        <p:blipFill>
          <a:blip r:embed="rId6"/>
          <a:stretch>
            <a:fillRect/>
          </a:stretch>
        </p:blipFill>
        <p:spPr>
          <a:xfrm>
            <a:off x="8294906" y="5638264"/>
            <a:ext cx="317540" cy="317540"/>
          </a:xfrm>
          <a:prstGeom prst="rect">
            <a:avLst/>
          </a:prstGeom>
        </p:spPr>
      </p:pic>
      <p:sp>
        <p:nvSpPr>
          <p:cNvPr id="15" name="Text 7"/>
          <p:cNvSpPr/>
          <p:nvPr/>
        </p:nvSpPr>
        <p:spPr>
          <a:xfrm>
            <a:off x="742950" y="5157430"/>
            <a:ext cx="3953589" cy="663416"/>
          </a:xfrm>
          <a:prstGeom prst="rect">
            <a:avLst/>
          </a:prstGeom>
          <a:noFill/>
        </p:spPr>
        <p:txBody>
          <a:bodyPr wrap="square" lIns="0" tIns="0" rIns="0" bIns="0" rtlCol="0" anchor="t"/>
          <a:lstStyle/>
          <a:p>
            <a:pPr marL="0" indent="0" algn="r">
              <a:lnSpc>
                <a:spcPts val="2600"/>
              </a:lnSpc>
              <a:buNone/>
            </a:pPr>
            <a:r>
              <a:rPr lang="en-US" sz="2050" b="1" dirty="0">
                <a:solidFill>
                  <a:srgbClr val="DAD1E6"/>
                </a:solidFill>
                <a:latin typeface="Inconsolata Bold" pitchFamily="34" charset="0"/>
                <a:ea typeface="Inconsolata Bold" pitchFamily="34" charset="-122"/>
                <a:cs typeface="Inconsolata Bold" pitchFamily="34" charset="-120"/>
              </a:rPr>
              <a:t>Diagnostic Processing Relationships</a:t>
            </a:r>
            <a:endParaRPr lang="en-US" sz="2050" dirty="0"/>
          </a:p>
        </p:txBody>
      </p:sp>
      <p:sp>
        <p:nvSpPr>
          <p:cNvPr id="16" name="Text 8"/>
          <p:cNvSpPr/>
          <p:nvPr/>
        </p:nvSpPr>
        <p:spPr>
          <a:xfrm>
            <a:off x="742950" y="5948124"/>
            <a:ext cx="3953589" cy="1358265"/>
          </a:xfrm>
          <a:prstGeom prst="rect">
            <a:avLst/>
          </a:prstGeom>
          <a:noFill/>
        </p:spPr>
        <p:txBody>
          <a:bodyPr wrap="square" lIns="0" tIns="0" rIns="0" bIns="0" rtlCol="0" anchor="t"/>
          <a:lstStyle/>
          <a:p>
            <a:pPr marL="0" indent="0" algn="r">
              <a:lnSpc>
                <a:spcPts val="2650"/>
              </a:lnSpc>
              <a:buNone/>
            </a:pPr>
            <a:r>
              <a:rPr lang="en-US" sz="1650" dirty="0">
                <a:solidFill>
                  <a:srgbClr val="DAD1E6"/>
                </a:solidFill>
                <a:latin typeface="Fira Sans" pitchFamily="34" charset="0"/>
                <a:ea typeface="Fira Sans" pitchFamily="34" charset="-122"/>
                <a:cs typeface="Fira Sans" pitchFamily="34" charset="-120"/>
              </a:rPr>
              <a:t>Diagnostic inputs have one-to-one relationships with results, ensuring consistency and traceability from request to recommendation.</a:t>
            </a:r>
            <a:endParaRPr lang="en-US" sz="1650" dirty="0"/>
          </a:p>
        </p:txBody>
      </p:sp>
      <p:pic>
        <p:nvPicPr>
          <p:cNvPr id="17" name="Image 6" descr="preencoded.png"/>
          <p:cNvPicPr>
            <a:picLocks noChangeAspect="1"/>
          </p:cNvPicPr>
          <p:nvPr/>
        </p:nvPicPr>
        <p:blipFill>
          <a:blip r:embed="rId7"/>
          <a:stretch>
            <a:fillRect/>
          </a:stretch>
        </p:blipFill>
        <p:spPr>
          <a:xfrm>
            <a:off x="5014913" y="2358390"/>
            <a:ext cx="4600575" cy="4600575"/>
          </a:xfrm>
          <a:prstGeom prst="rect">
            <a:avLst/>
          </a:prstGeom>
        </p:spPr>
      </p:pic>
      <p:pic>
        <p:nvPicPr>
          <p:cNvPr id="18" name="Image 7" descr="preencoded.png"/>
          <p:cNvPicPr>
            <a:picLocks noChangeAspect="1"/>
          </p:cNvPicPr>
          <p:nvPr/>
        </p:nvPicPr>
        <p:blipFill>
          <a:blip r:embed="rId8"/>
          <a:stretch>
            <a:fillRect/>
          </a:stretch>
        </p:blipFill>
        <p:spPr>
          <a:xfrm>
            <a:off x="6017835" y="5598616"/>
            <a:ext cx="317540" cy="396954"/>
          </a:xfrm>
          <a:prstGeom prst="rect">
            <a:avLst/>
          </a:prstGeom>
        </p:spPr>
      </p:pic>
      <p:sp>
        <p:nvSpPr>
          <p:cNvPr id="19" name="Snip Single Corner Rectangle 18"/>
          <p:cNvSpPr/>
          <p:nvPr/>
        </p:nvSpPr>
        <p:spPr>
          <a:xfrm>
            <a:off x="12809220" y="7710805"/>
            <a:ext cx="1803400" cy="518795"/>
          </a:xfrm>
          <a:prstGeom prst="snip1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34020"/>
            <a:ext cx="11056025" cy="708779"/>
          </a:xfrm>
          <a:prstGeom prst="rect">
            <a:avLst/>
          </a:prstGeom>
          <a:noFill/>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Conceptual Design &amp; System Architecture</a:t>
            </a:r>
            <a:endParaRPr lang="en-US" sz="4450" dirty="0"/>
          </a:p>
        </p:txBody>
      </p:sp>
      <p:sp>
        <p:nvSpPr>
          <p:cNvPr id="3" name="Shape 1"/>
          <p:cNvSpPr/>
          <p:nvPr/>
        </p:nvSpPr>
        <p:spPr>
          <a:xfrm>
            <a:off x="793790" y="1896428"/>
            <a:ext cx="2173724" cy="1669852"/>
          </a:xfrm>
          <a:prstGeom prst="roundRect">
            <a:avLst>
              <a:gd name="adj" fmla="val 2038"/>
            </a:avLst>
          </a:prstGeom>
          <a:solidFill>
            <a:srgbClr val="433550"/>
          </a:solidFill>
        </p:spPr>
      </p:sp>
      <p:sp>
        <p:nvSpPr>
          <p:cNvPr id="4" name="Text 2"/>
          <p:cNvSpPr/>
          <p:nvPr/>
        </p:nvSpPr>
        <p:spPr>
          <a:xfrm>
            <a:off x="1721167" y="2531983"/>
            <a:ext cx="318968" cy="398621"/>
          </a:xfrm>
          <a:prstGeom prst="rect">
            <a:avLst/>
          </a:prstGeom>
          <a:noFill/>
        </p:spPr>
        <p:txBody>
          <a:bodyPr wrap="none" lIns="0" tIns="0" rIns="0" bIns="0" rtlCol="0" anchor="t"/>
          <a:lstStyle/>
          <a:p>
            <a:pPr marL="0" indent="0" algn="ctr">
              <a:lnSpc>
                <a:spcPts val="4000"/>
              </a:lnSpc>
              <a:buNone/>
            </a:pPr>
            <a:r>
              <a:rPr lang="en-US" sz="2500" b="1" dirty="0">
                <a:solidFill>
                  <a:srgbClr val="DAD1E6"/>
                </a:solidFill>
                <a:latin typeface="Inconsolata Bold" pitchFamily="34" charset="0"/>
                <a:ea typeface="Inconsolata Bold" pitchFamily="34" charset="-122"/>
                <a:cs typeface="Inconsolata Bold" pitchFamily="34" charset="-120"/>
              </a:rPr>
              <a:t>1</a:t>
            </a:r>
            <a:endParaRPr lang="en-US" sz="2500" dirty="0"/>
          </a:p>
        </p:txBody>
      </p:sp>
      <p:sp>
        <p:nvSpPr>
          <p:cNvPr id="5" name="Text 3"/>
          <p:cNvSpPr/>
          <p:nvPr/>
        </p:nvSpPr>
        <p:spPr>
          <a:xfrm>
            <a:off x="3194328" y="2123242"/>
            <a:ext cx="4250650" cy="354330"/>
          </a:xfrm>
          <a:prstGeom prst="rect">
            <a:avLst/>
          </a:prstGeom>
          <a:noFill/>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Presentation Layer Integration</a:t>
            </a:r>
            <a:endParaRPr lang="en-US" sz="2200" dirty="0"/>
          </a:p>
        </p:txBody>
      </p:sp>
      <p:sp>
        <p:nvSpPr>
          <p:cNvPr id="6" name="Text 4"/>
          <p:cNvSpPr/>
          <p:nvPr/>
        </p:nvSpPr>
        <p:spPr>
          <a:xfrm>
            <a:off x="3194328" y="2613660"/>
            <a:ext cx="10415468" cy="725805"/>
          </a:xfrm>
          <a:prstGeom prst="rect">
            <a:avLst/>
          </a:prstGeom>
          <a:noFill/>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React Native mobile app as primary UI, responsive design, cross-platform compatibility (iOS/Android), minimal data persistence.</a:t>
            </a:r>
            <a:endParaRPr lang="en-US" sz="1750" dirty="0"/>
          </a:p>
        </p:txBody>
      </p:sp>
      <p:sp>
        <p:nvSpPr>
          <p:cNvPr id="7" name="Shape 5"/>
          <p:cNvSpPr/>
          <p:nvPr/>
        </p:nvSpPr>
        <p:spPr>
          <a:xfrm>
            <a:off x="3080861" y="3551039"/>
            <a:ext cx="10642402" cy="15240"/>
          </a:xfrm>
          <a:prstGeom prst="roundRect">
            <a:avLst>
              <a:gd name="adj" fmla="val 223256"/>
            </a:avLst>
          </a:prstGeom>
          <a:solidFill>
            <a:srgbClr val="5C4E69"/>
          </a:solidFill>
        </p:spPr>
      </p:sp>
      <p:sp>
        <p:nvSpPr>
          <p:cNvPr id="8" name="Shape 6"/>
          <p:cNvSpPr/>
          <p:nvPr/>
        </p:nvSpPr>
        <p:spPr>
          <a:xfrm>
            <a:off x="793790" y="3679627"/>
            <a:ext cx="4347567" cy="1669852"/>
          </a:xfrm>
          <a:prstGeom prst="roundRect">
            <a:avLst>
              <a:gd name="adj" fmla="val 2038"/>
            </a:avLst>
          </a:prstGeom>
          <a:solidFill>
            <a:srgbClr val="433550"/>
          </a:solidFill>
        </p:spPr>
      </p:sp>
      <p:pic>
        <p:nvPicPr>
          <p:cNvPr id="9" name="Image 0" descr="preencoded.png"/>
          <p:cNvPicPr>
            <a:picLocks noChangeAspect="1"/>
          </p:cNvPicPr>
          <p:nvPr/>
        </p:nvPicPr>
        <p:blipFill>
          <a:blip r:embed="rId1"/>
          <a:stretch>
            <a:fillRect/>
          </a:stretch>
        </p:blipFill>
        <p:spPr>
          <a:xfrm>
            <a:off x="2808089" y="4315182"/>
            <a:ext cx="318968" cy="398621"/>
          </a:xfrm>
          <a:prstGeom prst="rect">
            <a:avLst/>
          </a:prstGeom>
        </p:spPr>
      </p:pic>
      <p:sp>
        <p:nvSpPr>
          <p:cNvPr id="10" name="Text 7"/>
          <p:cNvSpPr/>
          <p:nvPr/>
        </p:nvSpPr>
        <p:spPr>
          <a:xfrm>
            <a:off x="5368171" y="3906441"/>
            <a:ext cx="4675703" cy="354330"/>
          </a:xfrm>
          <a:prstGeom prst="rect">
            <a:avLst/>
          </a:prstGeom>
          <a:noFill/>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Business Logic Layer Architecture</a:t>
            </a:r>
            <a:endParaRPr lang="en-US" sz="2200" dirty="0"/>
          </a:p>
        </p:txBody>
      </p:sp>
      <p:sp>
        <p:nvSpPr>
          <p:cNvPr id="11" name="Text 8"/>
          <p:cNvSpPr/>
          <p:nvPr/>
        </p:nvSpPr>
        <p:spPr>
          <a:xfrm>
            <a:off x="5368171" y="4396859"/>
            <a:ext cx="8241625" cy="725805"/>
          </a:xfrm>
          <a:prstGeom prst="rect">
            <a:avLst/>
          </a:prstGeom>
          <a:noFill/>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FastAPI backend for diagnostic validation, AI integration, mechanic matching, workflow orchestration, authentication, and authorization.</a:t>
            </a:r>
            <a:endParaRPr lang="en-US" sz="1750" dirty="0"/>
          </a:p>
        </p:txBody>
      </p:sp>
      <p:sp>
        <p:nvSpPr>
          <p:cNvPr id="12" name="Shape 9"/>
          <p:cNvSpPr/>
          <p:nvPr/>
        </p:nvSpPr>
        <p:spPr>
          <a:xfrm>
            <a:off x="5254704" y="5334238"/>
            <a:ext cx="8468558" cy="15240"/>
          </a:xfrm>
          <a:prstGeom prst="roundRect">
            <a:avLst>
              <a:gd name="adj" fmla="val 223256"/>
            </a:avLst>
          </a:prstGeom>
          <a:solidFill>
            <a:srgbClr val="5C4E69"/>
          </a:solidFill>
        </p:spPr>
      </p:sp>
      <p:sp>
        <p:nvSpPr>
          <p:cNvPr id="13" name="Shape 10"/>
          <p:cNvSpPr/>
          <p:nvPr/>
        </p:nvSpPr>
        <p:spPr>
          <a:xfrm>
            <a:off x="793790" y="5462826"/>
            <a:ext cx="6521410" cy="2032754"/>
          </a:xfrm>
          <a:prstGeom prst="roundRect">
            <a:avLst>
              <a:gd name="adj" fmla="val 1674"/>
            </a:avLst>
          </a:prstGeom>
          <a:solidFill>
            <a:srgbClr val="433550"/>
          </a:solidFill>
        </p:spPr>
      </p:sp>
      <p:pic>
        <p:nvPicPr>
          <p:cNvPr id="14" name="Image 1" descr="preencoded.png"/>
          <p:cNvPicPr>
            <a:picLocks noChangeAspect="1"/>
          </p:cNvPicPr>
          <p:nvPr/>
        </p:nvPicPr>
        <p:blipFill>
          <a:blip r:embed="rId2"/>
          <a:stretch>
            <a:fillRect/>
          </a:stretch>
        </p:blipFill>
        <p:spPr>
          <a:xfrm>
            <a:off x="3895011" y="6279833"/>
            <a:ext cx="318968" cy="398621"/>
          </a:xfrm>
          <a:prstGeom prst="rect">
            <a:avLst/>
          </a:prstGeom>
        </p:spPr>
      </p:pic>
      <p:sp>
        <p:nvSpPr>
          <p:cNvPr id="15" name="Text 11"/>
          <p:cNvSpPr/>
          <p:nvPr/>
        </p:nvSpPr>
        <p:spPr>
          <a:xfrm>
            <a:off x="7542014" y="5689640"/>
            <a:ext cx="4108966" cy="354330"/>
          </a:xfrm>
          <a:prstGeom prst="rect">
            <a:avLst/>
          </a:prstGeom>
          <a:noFill/>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Data Persistence Layer Design</a:t>
            </a:r>
            <a:endParaRPr lang="en-US" sz="2200" dirty="0"/>
          </a:p>
        </p:txBody>
      </p:sp>
      <p:sp>
        <p:nvSpPr>
          <p:cNvPr id="16" name="Text 12"/>
          <p:cNvSpPr/>
          <p:nvPr/>
        </p:nvSpPr>
        <p:spPr>
          <a:xfrm>
            <a:off x="7542014" y="6180058"/>
            <a:ext cx="6067782" cy="1088708"/>
          </a:xfrm>
          <a:prstGeom prst="rect">
            <a:avLst/>
          </a:prstGeom>
          <a:noFill/>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PostgreSQL database as foundational layer, ACID compliance, advanced query optimization, referential integrity through constraints.</a:t>
            </a:r>
            <a:endParaRPr lang="en-US" sz="1750" dirty="0"/>
          </a:p>
        </p:txBody>
      </p:sp>
      <p:sp>
        <p:nvSpPr>
          <p:cNvPr id="17" name="Snip Single Corner Rectangle 16"/>
          <p:cNvSpPr/>
          <p:nvPr/>
        </p:nvSpPr>
        <p:spPr>
          <a:xfrm>
            <a:off x="12809220" y="7710805"/>
            <a:ext cx="1803400" cy="518795"/>
          </a:xfrm>
          <a:prstGeom prst="snip1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29007"/>
            <a:ext cx="8221147" cy="708779"/>
          </a:xfrm>
          <a:prstGeom prst="rect">
            <a:avLst/>
          </a:prstGeom>
          <a:noFill/>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Design Principles &amp; Data Flow</a:t>
            </a:r>
            <a:endParaRPr lang="en-US" sz="4450" dirty="0"/>
          </a:p>
        </p:txBody>
      </p:sp>
      <p:sp>
        <p:nvSpPr>
          <p:cNvPr id="3" name="Text 1"/>
          <p:cNvSpPr/>
          <p:nvPr/>
        </p:nvSpPr>
        <p:spPr>
          <a:xfrm>
            <a:off x="793790" y="1904762"/>
            <a:ext cx="4534019" cy="354330"/>
          </a:xfrm>
          <a:prstGeom prst="rect">
            <a:avLst/>
          </a:prstGeom>
          <a:noFill/>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Design Principles Implementation</a:t>
            </a:r>
            <a:endParaRPr lang="en-US" sz="2200" dirty="0"/>
          </a:p>
        </p:txBody>
      </p:sp>
      <p:sp>
        <p:nvSpPr>
          <p:cNvPr id="4" name="Text 2"/>
          <p:cNvSpPr/>
          <p:nvPr/>
        </p:nvSpPr>
        <p:spPr>
          <a:xfrm>
            <a:off x="793790" y="2485906"/>
            <a:ext cx="6244709"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DAD1E6"/>
                </a:solidFill>
                <a:latin typeface="Fira Sans" pitchFamily="34" charset="0"/>
                <a:ea typeface="Fira Sans" pitchFamily="34" charset="-122"/>
                <a:cs typeface="Fira Sans" pitchFamily="34" charset="-120"/>
              </a:rPr>
              <a:t>Normalization Standards:</a:t>
            </a:r>
            <a:r>
              <a:rPr lang="en-US" sz="1750" dirty="0">
                <a:solidFill>
                  <a:srgbClr val="DAD1E6"/>
                </a:solidFill>
                <a:latin typeface="Fira Sans" pitchFamily="34" charset="0"/>
                <a:ea typeface="Fira Sans" pitchFamily="34" charset="-122"/>
                <a:cs typeface="Fira Sans" pitchFamily="34" charset="-120"/>
              </a:rPr>
              <a:t> Third Normal Form (3NF) to eliminate redundancy.</a:t>
            </a:r>
            <a:endParaRPr lang="en-US" sz="1750" dirty="0"/>
          </a:p>
        </p:txBody>
      </p:sp>
      <p:sp>
        <p:nvSpPr>
          <p:cNvPr id="5" name="Text 3"/>
          <p:cNvSpPr/>
          <p:nvPr/>
        </p:nvSpPr>
        <p:spPr>
          <a:xfrm>
            <a:off x="793790" y="3291007"/>
            <a:ext cx="6244709"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DAD1E6"/>
                </a:solidFill>
                <a:latin typeface="Fira Sans" pitchFamily="34" charset="0"/>
                <a:ea typeface="Fira Sans" pitchFamily="34" charset="-122"/>
                <a:cs typeface="Fira Sans" pitchFamily="34" charset="-120"/>
              </a:rPr>
              <a:t>Referential Integrity:</a:t>
            </a:r>
            <a:r>
              <a:rPr lang="en-US" sz="1750" dirty="0">
                <a:solidFill>
                  <a:srgbClr val="DAD1E6"/>
                </a:solidFill>
                <a:latin typeface="Fira Sans" pitchFamily="34" charset="0"/>
                <a:ea typeface="Fira Sans" pitchFamily="34" charset="-122"/>
                <a:cs typeface="Fira Sans" pitchFamily="34" charset="-120"/>
              </a:rPr>
              <a:t> Foreign key constraints for data consistency.</a:t>
            </a:r>
            <a:endParaRPr lang="en-US" sz="1750" dirty="0"/>
          </a:p>
        </p:txBody>
      </p:sp>
      <p:sp>
        <p:nvSpPr>
          <p:cNvPr id="6" name="Text 4"/>
          <p:cNvSpPr/>
          <p:nvPr/>
        </p:nvSpPr>
        <p:spPr>
          <a:xfrm>
            <a:off x="793790" y="4096107"/>
            <a:ext cx="6244709"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DAD1E6"/>
                </a:solidFill>
                <a:latin typeface="Fira Sans" pitchFamily="34" charset="0"/>
                <a:ea typeface="Fira Sans" pitchFamily="34" charset="-122"/>
                <a:cs typeface="Fira Sans" pitchFamily="34" charset="-120"/>
              </a:rPr>
              <a:t>Scalability Architecture:</a:t>
            </a:r>
            <a:r>
              <a:rPr lang="en-US" sz="1750" dirty="0">
                <a:solidFill>
                  <a:srgbClr val="DAD1E6"/>
                </a:solidFill>
                <a:latin typeface="Fira Sans" pitchFamily="34" charset="0"/>
                <a:ea typeface="Fira Sans" pitchFamily="34" charset="-122"/>
                <a:cs typeface="Fira Sans" pitchFamily="34" charset="-120"/>
              </a:rPr>
              <a:t> Designed for growth with indexing and connection pooling.</a:t>
            </a:r>
            <a:endParaRPr lang="en-US" sz="1750" dirty="0"/>
          </a:p>
        </p:txBody>
      </p:sp>
      <p:sp>
        <p:nvSpPr>
          <p:cNvPr id="7" name="Text 5"/>
          <p:cNvSpPr/>
          <p:nvPr/>
        </p:nvSpPr>
        <p:spPr>
          <a:xfrm>
            <a:off x="793790" y="4901208"/>
            <a:ext cx="6244709"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DAD1E6"/>
                </a:solidFill>
                <a:latin typeface="Fira Sans" pitchFamily="34" charset="0"/>
                <a:ea typeface="Fira Sans" pitchFamily="34" charset="-122"/>
                <a:cs typeface="Fira Sans" pitchFamily="34" charset="-120"/>
              </a:rPr>
              <a:t>Security Framework:</a:t>
            </a:r>
            <a:r>
              <a:rPr lang="en-US" sz="1750" dirty="0">
                <a:solidFill>
                  <a:srgbClr val="DAD1E6"/>
                </a:solidFill>
                <a:latin typeface="Fira Sans" pitchFamily="34" charset="0"/>
                <a:ea typeface="Fira Sans" pitchFamily="34" charset="-122"/>
                <a:cs typeface="Fira Sans" pitchFamily="34" charset="-120"/>
              </a:rPr>
              <a:t> Bcrypt hashing, JWT tokens, least privilege access, SQL injection prevention.</a:t>
            </a:r>
            <a:endParaRPr lang="en-US" sz="1750" dirty="0"/>
          </a:p>
        </p:txBody>
      </p:sp>
      <p:sp>
        <p:nvSpPr>
          <p:cNvPr id="8" name="Text 6"/>
          <p:cNvSpPr/>
          <p:nvPr/>
        </p:nvSpPr>
        <p:spPr>
          <a:xfrm>
            <a:off x="7599521" y="1904762"/>
            <a:ext cx="3117175" cy="354330"/>
          </a:xfrm>
          <a:prstGeom prst="rect">
            <a:avLst/>
          </a:prstGeom>
          <a:noFill/>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Data Flow Architecture</a:t>
            </a:r>
            <a:endParaRPr lang="en-US" sz="2200" dirty="0"/>
          </a:p>
        </p:txBody>
      </p:sp>
      <p:sp>
        <p:nvSpPr>
          <p:cNvPr id="9" name="Text 7"/>
          <p:cNvSpPr/>
          <p:nvPr/>
        </p:nvSpPr>
        <p:spPr>
          <a:xfrm>
            <a:off x="7599521" y="2485906"/>
            <a:ext cx="6244709"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DAD1E6"/>
                </a:solidFill>
                <a:latin typeface="Fira Sans" pitchFamily="34" charset="0"/>
                <a:ea typeface="Fira Sans" pitchFamily="34" charset="-122"/>
                <a:cs typeface="Fira Sans" pitchFamily="34" charset="-120"/>
              </a:rPr>
              <a:t>User Onboarding:</a:t>
            </a:r>
            <a:r>
              <a:rPr lang="en-US" sz="1750" dirty="0">
                <a:solidFill>
                  <a:srgbClr val="DAD1E6"/>
                </a:solidFill>
                <a:latin typeface="Fira Sans" pitchFamily="34" charset="0"/>
                <a:ea typeface="Fira Sans" pitchFamily="34" charset="-122"/>
                <a:cs typeface="Fira Sans" pitchFamily="34" charset="-120"/>
              </a:rPr>
              <a:t> Registration, validation, secure token generation.</a:t>
            </a:r>
            <a:endParaRPr lang="en-US" sz="1750" dirty="0"/>
          </a:p>
        </p:txBody>
      </p:sp>
      <p:sp>
        <p:nvSpPr>
          <p:cNvPr id="10" name="Text 8"/>
          <p:cNvSpPr/>
          <p:nvPr/>
        </p:nvSpPr>
        <p:spPr>
          <a:xfrm>
            <a:off x="7599521" y="3291007"/>
            <a:ext cx="6244709"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DAD1E6"/>
                </a:solidFill>
                <a:latin typeface="Fira Sans" pitchFamily="34" charset="0"/>
                <a:ea typeface="Fira Sans" pitchFamily="34" charset="-122"/>
                <a:cs typeface="Fira Sans" pitchFamily="34" charset="-120"/>
              </a:rPr>
              <a:t>Diagnostic Processing:</a:t>
            </a:r>
            <a:r>
              <a:rPr lang="en-US" sz="1750" dirty="0">
                <a:solidFill>
                  <a:srgbClr val="DAD1E6"/>
                </a:solidFill>
                <a:latin typeface="Fira Sans" pitchFamily="34" charset="0"/>
                <a:ea typeface="Fira Sans" pitchFamily="34" charset="-122"/>
                <a:cs typeface="Fira Sans" pitchFamily="34" charset="-120"/>
              </a:rPr>
              <a:t> File uploads, AI integration, result delivery.</a:t>
            </a:r>
            <a:endParaRPr lang="en-US" sz="1750" dirty="0"/>
          </a:p>
        </p:txBody>
      </p:sp>
      <p:sp>
        <p:nvSpPr>
          <p:cNvPr id="11" name="Text 9"/>
          <p:cNvSpPr/>
          <p:nvPr/>
        </p:nvSpPr>
        <p:spPr>
          <a:xfrm>
            <a:off x="7599521" y="4096107"/>
            <a:ext cx="6244709"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DAD1E6"/>
                </a:solidFill>
                <a:latin typeface="Fira Sans" pitchFamily="34" charset="0"/>
                <a:ea typeface="Fira Sans" pitchFamily="34" charset="-122"/>
                <a:cs typeface="Fira Sans" pitchFamily="34" charset="-120"/>
              </a:rPr>
              <a:t>Service Integration:</a:t>
            </a:r>
            <a:r>
              <a:rPr lang="en-US" sz="1750" dirty="0">
                <a:solidFill>
                  <a:srgbClr val="DAD1E6"/>
                </a:solidFill>
                <a:latin typeface="Fira Sans" pitchFamily="34" charset="0"/>
                <a:ea typeface="Fira Sans" pitchFamily="34" charset="-122"/>
                <a:cs typeface="Fira Sans" pitchFamily="34" charset="-120"/>
              </a:rPr>
              <a:t> Mechanic matching, communication, feedback collection.</a:t>
            </a:r>
            <a:endParaRPr lang="en-US" sz="1750" dirty="0"/>
          </a:p>
        </p:txBody>
      </p:sp>
      <p:pic>
        <p:nvPicPr>
          <p:cNvPr id="12" name="Image 0" descr="preencoded.png"/>
          <p:cNvPicPr>
            <a:picLocks noChangeAspect="1"/>
          </p:cNvPicPr>
          <p:nvPr/>
        </p:nvPicPr>
        <p:blipFill>
          <a:blip r:embed="rId1"/>
          <a:stretch>
            <a:fillRect/>
          </a:stretch>
        </p:blipFill>
        <p:spPr>
          <a:xfrm>
            <a:off x="7599521" y="5077063"/>
            <a:ext cx="4082891" cy="2268260"/>
          </a:xfrm>
          <a:prstGeom prst="rect">
            <a:avLst/>
          </a:prstGeom>
        </p:spPr>
      </p:pic>
      <p:sp>
        <p:nvSpPr>
          <p:cNvPr id="13" name="Snip Single Corner Rectangle 12"/>
          <p:cNvSpPr/>
          <p:nvPr/>
        </p:nvSpPr>
        <p:spPr>
          <a:xfrm>
            <a:off x="12809220" y="7710805"/>
            <a:ext cx="1803400" cy="518795"/>
          </a:xfrm>
          <a:prstGeom prst="snip1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7704" y="532448"/>
            <a:ext cx="9195911" cy="605076"/>
          </a:xfrm>
          <a:prstGeom prst="rect">
            <a:avLst/>
          </a:prstGeom>
          <a:noFill/>
        </p:spPr>
        <p:txBody>
          <a:bodyPr wrap="none" lIns="0" tIns="0" rIns="0" bIns="0" rtlCol="0" anchor="t"/>
          <a:lstStyle/>
          <a:p>
            <a:pPr marL="0" indent="0" algn="l">
              <a:lnSpc>
                <a:spcPts val="4750"/>
              </a:lnSpc>
              <a:buNone/>
            </a:pPr>
            <a:r>
              <a:rPr lang="en-US" sz="3800" b="1" dirty="0">
                <a:solidFill>
                  <a:srgbClr val="F94CAF"/>
                </a:solidFill>
                <a:latin typeface="Inconsolata Bold" pitchFamily="34" charset="0"/>
                <a:ea typeface="Inconsolata Bold" pitchFamily="34" charset="-122"/>
                <a:cs typeface="Inconsolata Bold" pitchFamily="34" charset="-120"/>
              </a:rPr>
              <a:t>ER Diagram Analysis &amp; Entity Structure</a:t>
            </a:r>
            <a:endParaRPr lang="en-US" sz="3800" dirty="0"/>
          </a:p>
        </p:txBody>
      </p:sp>
      <p:sp>
        <p:nvSpPr>
          <p:cNvPr id="3" name="Text 1"/>
          <p:cNvSpPr/>
          <p:nvPr/>
        </p:nvSpPr>
        <p:spPr>
          <a:xfrm>
            <a:off x="677704" y="1524714"/>
            <a:ext cx="13274993" cy="619363"/>
          </a:xfrm>
          <a:prstGeom prst="rect">
            <a:avLst/>
          </a:prstGeom>
          <a:noFill/>
        </p:spPr>
        <p:txBody>
          <a:bodyPr wrap="square" lIns="0" tIns="0" rIns="0" bIns="0" rtlCol="0" anchor="t"/>
          <a:lstStyle/>
          <a:p>
            <a:pPr marL="0" indent="0" algn="l">
              <a:lnSpc>
                <a:spcPts val="2400"/>
              </a:lnSpc>
              <a:buNone/>
            </a:pPr>
            <a:r>
              <a:rPr lang="en-US" sz="1500" dirty="0">
                <a:solidFill>
                  <a:srgbClr val="DAD1E6"/>
                </a:solidFill>
                <a:latin typeface="Fira Sans" pitchFamily="34" charset="0"/>
                <a:ea typeface="Fira Sans" pitchFamily="34" charset="-122"/>
                <a:cs typeface="Fira Sans" pitchFamily="34" charset="-120"/>
              </a:rPr>
              <a:t>The Entity-Relationship diagram defines nine primary entities representing core business objects. Each is designed for specific functional requirements, data integrity, and system performance.</a:t>
            </a:r>
            <a:endParaRPr lang="en-US" sz="1500" dirty="0"/>
          </a:p>
        </p:txBody>
      </p:sp>
      <p:pic>
        <p:nvPicPr>
          <p:cNvPr id="4" name="Image 0" descr="preencoded.png"/>
          <p:cNvPicPr>
            <a:picLocks noChangeAspect="1"/>
          </p:cNvPicPr>
          <p:nvPr/>
        </p:nvPicPr>
        <p:blipFill>
          <a:blip r:embed="rId1"/>
          <a:stretch>
            <a:fillRect/>
          </a:stretch>
        </p:blipFill>
        <p:spPr>
          <a:xfrm>
            <a:off x="685324" y="2487573"/>
            <a:ext cx="4316611" cy="4316611"/>
          </a:xfrm>
          <a:prstGeom prst="rect">
            <a:avLst/>
          </a:prstGeom>
        </p:spPr>
      </p:pic>
      <p:pic>
        <p:nvPicPr>
          <p:cNvPr id="5" name="Image 1" descr="preencoded.png"/>
          <p:cNvPicPr>
            <a:picLocks noChangeAspect="1"/>
          </p:cNvPicPr>
          <p:nvPr/>
        </p:nvPicPr>
        <p:blipFill>
          <a:blip r:embed="rId2"/>
          <a:stretch>
            <a:fillRect/>
          </a:stretch>
        </p:blipFill>
        <p:spPr>
          <a:xfrm>
            <a:off x="5156835" y="2487573"/>
            <a:ext cx="4316611" cy="4316611"/>
          </a:xfrm>
          <a:prstGeom prst="rect">
            <a:avLst/>
          </a:prstGeom>
        </p:spPr>
      </p:pic>
      <p:pic>
        <p:nvPicPr>
          <p:cNvPr id="6" name="Image 2" descr="preencoded.png"/>
          <p:cNvPicPr>
            <a:picLocks noChangeAspect="1"/>
          </p:cNvPicPr>
          <p:nvPr/>
        </p:nvPicPr>
        <p:blipFill>
          <a:blip r:embed="rId2"/>
          <a:stretch>
            <a:fillRect/>
          </a:stretch>
        </p:blipFill>
        <p:spPr>
          <a:xfrm>
            <a:off x="9628346" y="2487573"/>
            <a:ext cx="4316611" cy="4316611"/>
          </a:xfrm>
          <a:prstGeom prst="rect">
            <a:avLst/>
          </a:prstGeom>
        </p:spPr>
      </p:pic>
      <p:sp>
        <p:nvSpPr>
          <p:cNvPr id="7" name="Text 2"/>
          <p:cNvSpPr/>
          <p:nvPr/>
        </p:nvSpPr>
        <p:spPr>
          <a:xfrm>
            <a:off x="677704" y="7147679"/>
            <a:ext cx="13274993" cy="929045"/>
          </a:xfrm>
          <a:prstGeom prst="rect">
            <a:avLst/>
          </a:prstGeom>
          <a:noFill/>
        </p:spPr>
        <p:txBody>
          <a:bodyPr wrap="square" lIns="0" tIns="0" rIns="0" bIns="0" rtlCol="0" anchor="t"/>
          <a:lstStyle/>
          <a:p>
            <a:pPr marL="0" indent="0" algn="l">
              <a:lnSpc>
                <a:spcPts val="2400"/>
              </a:lnSpc>
              <a:buNone/>
            </a:pPr>
            <a:r>
              <a:rPr lang="en-US" sz="1500" dirty="0">
                <a:solidFill>
                  <a:srgbClr val="DAD1E6"/>
                </a:solidFill>
                <a:latin typeface="Fira Sans" pitchFamily="34" charset="0"/>
                <a:ea typeface="Fira Sans" pitchFamily="34" charset="-122"/>
                <a:cs typeface="Fira Sans" pitchFamily="34" charset="-120"/>
              </a:rPr>
              <a:t>Key entities include CarOwner (user identification, authentication, profile), Mechanic (professional qualifications, performance tracking, location), Diagnosis (workflow coordination, input types, file management), Specialized Input (DashboardImage, SoundRecording, ManualInput), and DiagnosisResult (AI outcomes, recommendations, confidence scores).</a:t>
            </a:r>
            <a:endParaRPr lang="en-US" sz="1500" dirty="0"/>
          </a:p>
        </p:txBody>
      </p:sp>
      <p:sp>
        <p:nvSpPr>
          <p:cNvPr id="10" name="Snip Single Corner Rectangle 9"/>
          <p:cNvSpPr/>
          <p:nvPr/>
        </p:nvSpPr>
        <p:spPr>
          <a:xfrm>
            <a:off x="12809220" y="7710805"/>
            <a:ext cx="1803400" cy="518795"/>
          </a:xfrm>
          <a:prstGeom prst="snip1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588419"/>
          </a:xfrm>
          <a:prstGeom prst="rect">
            <a:avLst/>
          </a:prstGeom>
        </p:spPr>
      </p:pic>
      <p:sp>
        <p:nvSpPr>
          <p:cNvPr id="3" name="Text 0"/>
          <p:cNvSpPr/>
          <p:nvPr/>
        </p:nvSpPr>
        <p:spPr>
          <a:xfrm>
            <a:off x="724733" y="3323868"/>
            <a:ext cx="9316164" cy="647105"/>
          </a:xfrm>
          <a:prstGeom prst="rect">
            <a:avLst/>
          </a:prstGeom>
          <a:noFill/>
        </p:spPr>
        <p:txBody>
          <a:bodyPr wrap="none" lIns="0" tIns="0" rIns="0" bIns="0" rtlCol="0" anchor="t"/>
          <a:lstStyle/>
          <a:p>
            <a:pPr marL="0" indent="0" algn="l">
              <a:lnSpc>
                <a:spcPts val="5050"/>
              </a:lnSpc>
              <a:buNone/>
            </a:pPr>
            <a:r>
              <a:rPr lang="en-US" sz="4050" b="1" dirty="0">
                <a:solidFill>
                  <a:srgbClr val="F94CAF"/>
                </a:solidFill>
                <a:latin typeface="Inconsolata Bold" pitchFamily="34" charset="0"/>
                <a:ea typeface="Inconsolata Bold" pitchFamily="34" charset="-122"/>
                <a:cs typeface="Inconsolata Bold" pitchFamily="34" charset="-120"/>
              </a:rPr>
              <a:t>Database Implementation &amp; Technology</a:t>
            </a:r>
            <a:endParaRPr lang="en-US" sz="4050" dirty="0"/>
          </a:p>
        </p:txBody>
      </p:sp>
      <p:sp>
        <p:nvSpPr>
          <p:cNvPr id="4" name="Shape 1"/>
          <p:cNvSpPr/>
          <p:nvPr/>
        </p:nvSpPr>
        <p:spPr>
          <a:xfrm>
            <a:off x="750689" y="4307443"/>
            <a:ext cx="465773" cy="538163"/>
          </a:xfrm>
          <a:prstGeom prst="roundRect">
            <a:avLst>
              <a:gd name="adj" fmla="val 11779"/>
            </a:avLst>
          </a:prstGeom>
          <a:solidFill>
            <a:srgbClr val="4D4D51"/>
          </a:solidFill>
        </p:spPr>
      </p:sp>
      <p:pic>
        <p:nvPicPr>
          <p:cNvPr id="5" name="Image 1" descr="preencoded.png"/>
          <p:cNvPicPr>
            <a:picLocks noChangeAspect="1"/>
          </p:cNvPicPr>
          <p:nvPr/>
        </p:nvPicPr>
        <p:blipFill>
          <a:blip r:embed="rId2"/>
          <a:stretch>
            <a:fillRect/>
          </a:stretch>
        </p:blipFill>
        <p:spPr>
          <a:xfrm>
            <a:off x="724733" y="4317683"/>
            <a:ext cx="517684" cy="517684"/>
          </a:xfrm>
          <a:prstGeom prst="rect">
            <a:avLst/>
          </a:prstGeom>
        </p:spPr>
      </p:pic>
      <p:sp>
        <p:nvSpPr>
          <p:cNvPr id="6" name="Text 2"/>
          <p:cNvSpPr/>
          <p:nvPr/>
        </p:nvSpPr>
        <p:spPr>
          <a:xfrm>
            <a:off x="1449467" y="4404360"/>
            <a:ext cx="2376368" cy="646986"/>
          </a:xfrm>
          <a:prstGeom prst="rect">
            <a:avLst/>
          </a:prstGeom>
          <a:noFill/>
        </p:spPr>
        <p:txBody>
          <a:bodyPr wrap="square" lIns="0" tIns="0" rIns="0" bIns="0" rtlCol="0" anchor="t"/>
          <a:lstStyle/>
          <a:p>
            <a:pPr marL="0" indent="0" algn="l">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PostgreSQL Selection</a:t>
            </a:r>
            <a:endParaRPr lang="en-US" sz="2000" dirty="0"/>
          </a:p>
        </p:txBody>
      </p:sp>
      <p:sp>
        <p:nvSpPr>
          <p:cNvPr id="7" name="Text 3"/>
          <p:cNvSpPr/>
          <p:nvPr/>
        </p:nvSpPr>
        <p:spPr>
          <a:xfrm>
            <a:off x="1449467" y="5175528"/>
            <a:ext cx="2376368" cy="1987391"/>
          </a:xfrm>
          <a:prstGeom prst="rect">
            <a:avLst/>
          </a:prstGeom>
          <a:noFill/>
        </p:spPr>
        <p:txBody>
          <a:bodyPr wrap="squar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Chosen for ACID compliance, complex query support, JSON data type, advanced indexing, reliability, and extensive ecosystem.</a:t>
            </a:r>
            <a:endParaRPr lang="en-US" sz="1600" dirty="0"/>
          </a:p>
        </p:txBody>
      </p:sp>
      <p:sp>
        <p:nvSpPr>
          <p:cNvPr id="8" name="Shape 4"/>
          <p:cNvSpPr/>
          <p:nvPr/>
        </p:nvSpPr>
        <p:spPr>
          <a:xfrm>
            <a:off x="4110633" y="4307443"/>
            <a:ext cx="465773" cy="538163"/>
          </a:xfrm>
          <a:prstGeom prst="roundRect">
            <a:avLst>
              <a:gd name="adj" fmla="val 11779"/>
            </a:avLst>
          </a:prstGeom>
          <a:solidFill>
            <a:srgbClr val="4D4D51"/>
          </a:solidFill>
        </p:spPr>
      </p:sp>
      <p:pic>
        <p:nvPicPr>
          <p:cNvPr id="9" name="Image 2" descr="preencoded.png"/>
          <p:cNvPicPr>
            <a:picLocks noChangeAspect="1"/>
          </p:cNvPicPr>
          <p:nvPr/>
        </p:nvPicPr>
        <p:blipFill>
          <a:blip r:embed="rId2"/>
          <a:stretch>
            <a:fillRect/>
          </a:stretch>
        </p:blipFill>
        <p:spPr>
          <a:xfrm>
            <a:off x="4084677" y="4317683"/>
            <a:ext cx="517684" cy="517684"/>
          </a:xfrm>
          <a:prstGeom prst="rect">
            <a:avLst/>
          </a:prstGeom>
        </p:spPr>
      </p:pic>
      <p:sp>
        <p:nvSpPr>
          <p:cNvPr id="10" name="Text 5"/>
          <p:cNvSpPr/>
          <p:nvPr/>
        </p:nvSpPr>
        <p:spPr>
          <a:xfrm>
            <a:off x="4809411" y="4404360"/>
            <a:ext cx="2376368" cy="646986"/>
          </a:xfrm>
          <a:prstGeom prst="rect">
            <a:avLst/>
          </a:prstGeom>
          <a:noFill/>
        </p:spPr>
        <p:txBody>
          <a:bodyPr wrap="square" lIns="0" tIns="0" rIns="0" bIns="0" rtlCol="0" anchor="t"/>
          <a:lstStyle/>
          <a:p>
            <a:pPr marL="0" indent="0" algn="l">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Schema Implementation</a:t>
            </a:r>
            <a:endParaRPr lang="en-US" sz="2000" dirty="0"/>
          </a:p>
        </p:txBody>
      </p:sp>
      <p:sp>
        <p:nvSpPr>
          <p:cNvPr id="11" name="Text 6"/>
          <p:cNvSpPr/>
          <p:nvPr/>
        </p:nvSpPr>
        <p:spPr>
          <a:xfrm>
            <a:off x="4809411" y="5175528"/>
            <a:ext cx="2376368" cy="2318623"/>
          </a:xfrm>
          <a:prstGeom prst="rect">
            <a:avLst/>
          </a:prstGeom>
          <a:noFill/>
        </p:spPr>
        <p:txBody>
          <a:bodyPr wrap="squar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Entities translate to tables with optimized columns, constraints (foreign key, check, unique, not-null), and strategic indexing for query performance.</a:t>
            </a:r>
            <a:endParaRPr lang="en-US" sz="1600" dirty="0"/>
          </a:p>
        </p:txBody>
      </p:sp>
      <p:pic>
        <p:nvPicPr>
          <p:cNvPr id="12" name="Image 3" descr="preencoded.png"/>
          <p:cNvPicPr>
            <a:picLocks noChangeAspect="1"/>
          </p:cNvPicPr>
          <p:nvPr/>
        </p:nvPicPr>
        <p:blipFill>
          <a:blip r:embed="rId3"/>
          <a:stretch>
            <a:fillRect/>
          </a:stretch>
        </p:blipFill>
        <p:spPr>
          <a:xfrm>
            <a:off x="7444621" y="4317683"/>
            <a:ext cx="517684" cy="517684"/>
          </a:xfrm>
          <a:prstGeom prst="rect">
            <a:avLst/>
          </a:prstGeom>
        </p:spPr>
      </p:pic>
      <p:sp>
        <p:nvSpPr>
          <p:cNvPr id="13" name="Text 7"/>
          <p:cNvSpPr/>
          <p:nvPr/>
        </p:nvSpPr>
        <p:spPr>
          <a:xfrm>
            <a:off x="8169354" y="4404360"/>
            <a:ext cx="2376368" cy="646986"/>
          </a:xfrm>
          <a:prstGeom prst="rect">
            <a:avLst/>
          </a:prstGeom>
          <a:noFill/>
        </p:spPr>
        <p:txBody>
          <a:bodyPr wrap="square" lIns="0" tIns="0" rIns="0" bIns="0" rtlCol="0" anchor="t"/>
          <a:lstStyle/>
          <a:p>
            <a:pPr marL="0" indent="0" algn="l">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Data Type Implementation</a:t>
            </a:r>
            <a:endParaRPr lang="en-US" sz="2000" dirty="0"/>
          </a:p>
        </p:txBody>
      </p:sp>
      <p:sp>
        <p:nvSpPr>
          <p:cNvPr id="14" name="Text 8"/>
          <p:cNvSpPr/>
          <p:nvPr/>
        </p:nvSpPr>
        <p:spPr>
          <a:xfrm>
            <a:off x="8169354" y="5175528"/>
            <a:ext cx="2376368" cy="2318623"/>
          </a:xfrm>
          <a:prstGeom prst="rect">
            <a:avLst/>
          </a:prstGeom>
          <a:noFill/>
        </p:spPr>
        <p:txBody>
          <a:bodyPr wrap="squar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Custom enumeration types for categorical data and PostgreSQL JSON data types for flexible schema elements like diagnostic results.</a:t>
            </a:r>
            <a:endParaRPr lang="en-US" sz="1600" dirty="0"/>
          </a:p>
        </p:txBody>
      </p:sp>
      <p:pic>
        <p:nvPicPr>
          <p:cNvPr id="15" name="Image 4" descr="preencoded.png"/>
          <p:cNvPicPr>
            <a:picLocks noChangeAspect="1"/>
          </p:cNvPicPr>
          <p:nvPr/>
        </p:nvPicPr>
        <p:blipFill>
          <a:blip r:embed="rId4"/>
          <a:stretch>
            <a:fillRect/>
          </a:stretch>
        </p:blipFill>
        <p:spPr>
          <a:xfrm>
            <a:off x="10804565" y="4317683"/>
            <a:ext cx="517684" cy="517684"/>
          </a:xfrm>
          <a:prstGeom prst="rect">
            <a:avLst/>
          </a:prstGeom>
        </p:spPr>
      </p:pic>
      <p:sp>
        <p:nvSpPr>
          <p:cNvPr id="16" name="Text 9"/>
          <p:cNvSpPr/>
          <p:nvPr/>
        </p:nvSpPr>
        <p:spPr>
          <a:xfrm>
            <a:off x="11529298" y="4404360"/>
            <a:ext cx="2376368" cy="646986"/>
          </a:xfrm>
          <a:prstGeom prst="rect">
            <a:avLst/>
          </a:prstGeom>
          <a:noFill/>
        </p:spPr>
        <p:txBody>
          <a:bodyPr wrap="square" lIns="0" tIns="0" rIns="0" bIns="0" rtlCol="0" anchor="t"/>
          <a:lstStyle/>
          <a:p>
            <a:pPr marL="0" indent="0" algn="l">
              <a:lnSpc>
                <a:spcPts val="2500"/>
              </a:lnSpc>
              <a:buNone/>
            </a:pPr>
            <a:r>
              <a:rPr lang="en-US" sz="2000" b="1" dirty="0">
                <a:solidFill>
                  <a:srgbClr val="DAD1E6"/>
                </a:solidFill>
                <a:latin typeface="Inconsolata Bold" pitchFamily="34" charset="0"/>
                <a:ea typeface="Inconsolata Bold" pitchFamily="34" charset="-122"/>
                <a:cs typeface="Inconsolata Bold" pitchFamily="34" charset="-120"/>
              </a:rPr>
              <a:t>Migration Management</a:t>
            </a:r>
            <a:endParaRPr lang="en-US" sz="2000" dirty="0"/>
          </a:p>
        </p:txBody>
      </p:sp>
      <p:sp>
        <p:nvSpPr>
          <p:cNvPr id="17" name="Text 10"/>
          <p:cNvSpPr/>
          <p:nvPr/>
        </p:nvSpPr>
        <p:spPr>
          <a:xfrm>
            <a:off x="11529298" y="5175528"/>
            <a:ext cx="2376368" cy="1987391"/>
          </a:xfrm>
          <a:prstGeom prst="rect">
            <a:avLst/>
          </a:prstGeom>
          <a:noFill/>
        </p:spPr>
        <p:txBody>
          <a:bodyPr wrap="square" lIns="0" tIns="0" rIns="0" bIns="0" rtlCol="0" anchor="t"/>
          <a:lstStyle/>
          <a:p>
            <a:pPr marL="0" indent="0" algn="l">
              <a:lnSpc>
                <a:spcPts val="2600"/>
              </a:lnSpc>
              <a:buNone/>
            </a:pPr>
            <a:r>
              <a:rPr lang="en-US" sz="1600" dirty="0">
                <a:solidFill>
                  <a:srgbClr val="DAD1E6"/>
                </a:solidFill>
                <a:latin typeface="Fira Sans" pitchFamily="34" charset="0"/>
                <a:ea typeface="Fira Sans" pitchFamily="34" charset="-122"/>
                <a:cs typeface="Fira Sans" pitchFamily="34" charset="-120"/>
              </a:rPr>
              <a:t>Alembic for schema version control, enabling systematic updates and rollbacks with structured change management processes.</a:t>
            </a:r>
            <a:endParaRPr lang="en-US" sz="1600" dirty="0"/>
          </a:p>
        </p:txBody>
      </p:sp>
      <p:sp>
        <p:nvSpPr>
          <p:cNvPr id="18" name="Snip Single Corner Rectangle 17"/>
          <p:cNvSpPr/>
          <p:nvPr/>
        </p:nvSpPr>
        <p:spPr>
          <a:xfrm>
            <a:off x="12809220" y="7710805"/>
            <a:ext cx="1803400" cy="518795"/>
          </a:xfrm>
          <a:prstGeom prst="snip1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6158</Words>
  <Application>WPS Presentation</Application>
  <PresentationFormat>On-screen Show (16:9)</PresentationFormat>
  <Paragraphs>142</Paragraphs>
  <Slides>11</Slides>
  <Notes>10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11</vt:i4>
      </vt:variant>
    </vt:vector>
  </HeadingPairs>
  <TitlesOfParts>
    <vt:vector size="33" baseType="lpstr">
      <vt:lpstr>Arial</vt:lpstr>
      <vt:lpstr>SimSun</vt:lpstr>
      <vt:lpstr>Wingdings</vt:lpstr>
      <vt:lpstr>Inconsolata Bold</vt:lpstr>
      <vt:lpstr>Inconsolata Bold</vt:lpstr>
      <vt:lpstr>Inconsolata Bold</vt:lpstr>
      <vt:lpstr>Fira Sans</vt:lpstr>
      <vt:lpstr>Fira Sans</vt:lpstr>
      <vt:lpstr>Fira Sans</vt:lpstr>
      <vt:lpstr>Fira Sans Medium</vt:lpstr>
      <vt:lpstr>Fira Sans Medium</vt:lpstr>
      <vt:lpstr>Fira Sans Medium</vt:lpstr>
      <vt:lpstr>Fira Sans Bold</vt:lpstr>
      <vt:lpstr>Fira Sans Bold</vt:lpstr>
      <vt:lpstr>Fira Sans Bold</vt:lpstr>
      <vt:lpstr>URW Bookman</vt:lpstr>
      <vt:lpstr>Calibri</vt:lpstr>
      <vt:lpstr>DejaVu Sans</vt:lpstr>
      <vt:lpstr>微软雅黑</vt:lpstr>
      <vt:lpstr>Droid Sans Fallback</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lekeugo</cp:lastModifiedBy>
  <cp:revision>2</cp:revision>
  <dcterms:created xsi:type="dcterms:W3CDTF">2025-06-09T23:15:09Z</dcterms:created>
  <dcterms:modified xsi:type="dcterms:W3CDTF">2025-06-09T23:15:09Z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